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5" r:id="rId3"/>
    <p:sldId id="257" r:id="rId4"/>
    <p:sldId id="258" r:id="rId5"/>
    <p:sldId id="276" r:id="rId6"/>
    <p:sldId id="260" r:id="rId7"/>
    <p:sldId id="259" r:id="rId8"/>
    <p:sldId id="277" r:id="rId9"/>
    <p:sldId id="272" r:id="rId10"/>
    <p:sldId id="273" r:id="rId11"/>
    <p:sldId id="265" r:id="rId12"/>
    <p:sldId id="266" r:id="rId13"/>
    <p:sldId id="278" r:id="rId14"/>
    <p:sldId id="267" r:id="rId15"/>
    <p:sldId id="269" r:id="rId16"/>
    <p:sldId id="263" r:id="rId17"/>
    <p:sldId id="264" r:id="rId18"/>
    <p:sldId id="279"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7"/>
  </p:normalViewPr>
  <p:slideViewPr>
    <p:cSldViewPr snapToGrid="0" snapToObjects="1">
      <p:cViewPr varScale="1">
        <p:scale>
          <a:sx n="119" d="100"/>
          <a:sy n="119"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0960B-EDEB-40F8-B1AB-85C4DFE240C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771B9FF-72B4-4316-9B8F-06C51FD4CCC9}">
      <dgm:prSet/>
      <dgm:spPr/>
      <dgm:t>
        <a:bodyPr/>
        <a:lstStyle/>
        <a:p>
          <a:r>
            <a:rPr lang="en-US"/>
            <a:t>Introduction – positionality</a:t>
          </a:r>
        </a:p>
      </dgm:t>
    </dgm:pt>
    <dgm:pt modelId="{8CBE144F-BE66-40EA-8ECD-40286904AEA6}" type="parTrans" cxnId="{4ABD0AA5-7255-4B19-A72D-8FD335C47C2C}">
      <dgm:prSet/>
      <dgm:spPr/>
      <dgm:t>
        <a:bodyPr/>
        <a:lstStyle/>
        <a:p>
          <a:endParaRPr lang="en-US"/>
        </a:p>
      </dgm:t>
    </dgm:pt>
    <dgm:pt modelId="{51EBC22B-CA05-4152-A11D-3E1A62BFEC2E}" type="sibTrans" cxnId="{4ABD0AA5-7255-4B19-A72D-8FD335C47C2C}">
      <dgm:prSet/>
      <dgm:spPr/>
      <dgm:t>
        <a:bodyPr/>
        <a:lstStyle/>
        <a:p>
          <a:endParaRPr lang="en-US"/>
        </a:p>
      </dgm:t>
    </dgm:pt>
    <dgm:pt modelId="{B0B0B1EC-F59C-4752-833A-BEB55F4A1D1E}">
      <dgm:prSet/>
      <dgm:spPr/>
      <dgm:t>
        <a:bodyPr/>
        <a:lstStyle/>
        <a:p>
          <a:r>
            <a:rPr lang="en-US"/>
            <a:t>Indigeneity &amp; Indigenous relationships with land</a:t>
          </a:r>
        </a:p>
      </dgm:t>
    </dgm:pt>
    <dgm:pt modelId="{ADC196AC-246C-42F8-B042-681E771670B0}" type="parTrans" cxnId="{ACA03804-F8FA-4137-9D98-CE567D1D0C64}">
      <dgm:prSet/>
      <dgm:spPr/>
      <dgm:t>
        <a:bodyPr/>
        <a:lstStyle/>
        <a:p>
          <a:endParaRPr lang="en-US"/>
        </a:p>
      </dgm:t>
    </dgm:pt>
    <dgm:pt modelId="{3B2FEA86-D3B7-4F1B-A8B8-01DECF91C535}" type="sibTrans" cxnId="{ACA03804-F8FA-4137-9D98-CE567D1D0C64}">
      <dgm:prSet/>
      <dgm:spPr/>
      <dgm:t>
        <a:bodyPr/>
        <a:lstStyle/>
        <a:p>
          <a:endParaRPr lang="en-US"/>
        </a:p>
      </dgm:t>
    </dgm:pt>
    <dgm:pt modelId="{C7D0C722-DF76-4DBE-A192-949F32F2D1BC}">
      <dgm:prSet/>
      <dgm:spPr/>
      <dgm:t>
        <a:bodyPr/>
        <a:lstStyle/>
        <a:p>
          <a:r>
            <a:rPr lang="en-US" dirty="0"/>
            <a:t>Recognition of Indigenous rights / lands</a:t>
          </a:r>
        </a:p>
      </dgm:t>
    </dgm:pt>
    <dgm:pt modelId="{803C9443-0FDC-4B64-954E-A7159D7CACE3}" type="parTrans" cxnId="{C49E7685-F167-4D6A-9038-F27042473737}">
      <dgm:prSet/>
      <dgm:spPr/>
      <dgm:t>
        <a:bodyPr/>
        <a:lstStyle/>
        <a:p>
          <a:endParaRPr lang="en-US"/>
        </a:p>
      </dgm:t>
    </dgm:pt>
    <dgm:pt modelId="{7CA8C1B9-2327-44A1-96C3-44CC9FC9117E}" type="sibTrans" cxnId="{C49E7685-F167-4D6A-9038-F27042473737}">
      <dgm:prSet/>
      <dgm:spPr/>
      <dgm:t>
        <a:bodyPr/>
        <a:lstStyle/>
        <a:p>
          <a:endParaRPr lang="en-US"/>
        </a:p>
      </dgm:t>
    </dgm:pt>
    <dgm:pt modelId="{FDE4CAD5-99EA-416E-BAC8-69BC096BA3BC}">
      <dgm:prSet/>
      <dgm:spPr/>
      <dgm:t>
        <a:bodyPr/>
        <a:lstStyle/>
        <a:p>
          <a:r>
            <a:rPr lang="en-US" dirty="0"/>
            <a:t>Land acknowledgment – general history</a:t>
          </a:r>
        </a:p>
      </dgm:t>
    </dgm:pt>
    <dgm:pt modelId="{2D2ABE93-48E0-4828-8365-24B37553E959}" type="parTrans" cxnId="{DA7C4023-B112-4D36-A6CB-C3DBE20744A7}">
      <dgm:prSet/>
      <dgm:spPr/>
      <dgm:t>
        <a:bodyPr/>
        <a:lstStyle/>
        <a:p>
          <a:endParaRPr lang="en-US"/>
        </a:p>
      </dgm:t>
    </dgm:pt>
    <dgm:pt modelId="{69ABAAD8-900E-4A42-A38F-C7E1D4FE68B2}" type="sibTrans" cxnId="{DA7C4023-B112-4D36-A6CB-C3DBE20744A7}">
      <dgm:prSet/>
      <dgm:spPr/>
      <dgm:t>
        <a:bodyPr/>
        <a:lstStyle/>
        <a:p>
          <a:endParaRPr lang="en-US"/>
        </a:p>
      </dgm:t>
    </dgm:pt>
    <dgm:pt modelId="{E3F7CC54-DF3D-495F-85E6-C7E619046746}">
      <dgm:prSet/>
      <dgm:spPr/>
      <dgm:t>
        <a:bodyPr/>
        <a:lstStyle/>
        <a:p>
          <a:r>
            <a:rPr lang="en-US"/>
            <a:t>Land acknowledgment concerns &amp; guidance</a:t>
          </a:r>
        </a:p>
      </dgm:t>
    </dgm:pt>
    <dgm:pt modelId="{FA3BAA66-EE77-4AFE-8F4E-AD2B8ACBBB57}" type="parTrans" cxnId="{A3579549-A3B6-46D2-BA51-8B4ACFD780CA}">
      <dgm:prSet/>
      <dgm:spPr/>
      <dgm:t>
        <a:bodyPr/>
        <a:lstStyle/>
        <a:p>
          <a:endParaRPr lang="en-US"/>
        </a:p>
      </dgm:t>
    </dgm:pt>
    <dgm:pt modelId="{FBA19502-0DC1-4EB5-BB61-7102A852C8C1}" type="sibTrans" cxnId="{A3579549-A3B6-46D2-BA51-8B4ACFD780CA}">
      <dgm:prSet/>
      <dgm:spPr/>
      <dgm:t>
        <a:bodyPr/>
        <a:lstStyle/>
        <a:p>
          <a:endParaRPr lang="en-US"/>
        </a:p>
      </dgm:t>
    </dgm:pt>
    <dgm:pt modelId="{A9E9B3BB-7F21-43E5-ACF3-148CE8CDD9D3}">
      <dgm:prSet/>
      <dgm:spPr/>
      <dgm:t>
        <a:bodyPr/>
        <a:lstStyle/>
        <a:p>
          <a:r>
            <a:rPr lang="en-US"/>
            <a:t>Land acknowledgment working group (OEI/UMBC)</a:t>
          </a:r>
        </a:p>
      </dgm:t>
    </dgm:pt>
    <dgm:pt modelId="{E39A4ED6-7006-460A-B43B-A7FDE6E437BD}" type="parTrans" cxnId="{C1C9F06C-72ED-484A-AE0A-714CD97E61D9}">
      <dgm:prSet/>
      <dgm:spPr/>
      <dgm:t>
        <a:bodyPr/>
        <a:lstStyle/>
        <a:p>
          <a:endParaRPr lang="en-US"/>
        </a:p>
      </dgm:t>
    </dgm:pt>
    <dgm:pt modelId="{25A00D97-21C9-4336-B73D-56CC8037B3F8}" type="sibTrans" cxnId="{C1C9F06C-72ED-484A-AE0A-714CD97E61D9}">
      <dgm:prSet/>
      <dgm:spPr/>
      <dgm:t>
        <a:bodyPr/>
        <a:lstStyle/>
        <a:p>
          <a:endParaRPr lang="en-US"/>
        </a:p>
      </dgm:t>
    </dgm:pt>
    <dgm:pt modelId="{C3707295-AE98-4ED6-875D-CF17E56EB945}">
      <dgm:prSet/>
      <dgm:spPr/>
      <dgm:t>
        <a:bodyPr/>
        <a:lstStyle/>
        <a:p>
          <a:r>
            <a:rPr lang="en-US"/>
            <a:t>Action moving forward…</a:t>
          </a:r>
        </a:p>
      </dgm:t>
    </dgm:pt>
    <dgm:pt modelId="{C180A5CF-986E-4FB7-AE88-EE702F0F3981}" type="parTrans" cxnId="{CCD17993-10C8-4927-A2E4-7F60B157B289}">
      <dgm:prSet/>
      <dgm:spPr/>
      <dgm:t>
        <a:bodyPr/>
        <a:lstStyle/>
        <a:p>
          <a:endParaRPr lang="en-US"/>
        </a:p>
      </dgm:t>
    </dgm:pt>
    <dgm:pt modelId="{B848DEF8-A8DB-4318-9B9B-FC6D932410BF}" type="sibTrans" cxnId="{CCD17993-10C8-4927-A2E4-7F60B157B289}">
      <dgm:prSet/>
      <dgm:spPr/>
      <dgm:t>
        <a:bodyPr/>
        <a:lstStyle/>
        <a:p>
          <a:endParaRPr lang="en-US"/>
        </a:p>
      </dgm:t>
    </dgm:pt>
    <dgm:pt modelId="{A7185F9F-B9E3-8443-B362-2C855289F1DC}">
      <dgm:prSet/>
      <dgm:spPr/>
      <dgm:t>
        <a:bodyPr/>
        <a:lstStyle/>
        <a:p>
          <a:r>
            <a:rPr lang="en-US" dirty="0"/>
            <a:t>US universities &amp; land acknowledgments</a:t>
          </a:r>
        </a:p>
      </dgm:t>
    </dgm:pt>
    <dgm:pt modelId="{495A3733-3C60-5A44-9446-3671A68837E5}" type="parTrans" cxnId="{6F165C01-5B33-554E-852F-CB20FC42460D}">
      <dgm:prSet/>
      <dgm:spPr/>
      <dgm:t>
        <a:bodyPr/>
        <a:lstStyle/>
        <a:p>
          <a:endParaRPr lang="en-US"/>
        </a:p>
      </dgm:t>
    </dgm:pt>
    <dgm:pt modelId="{232E711B-CFCA-D245-9748-05A9A53635A4}" type="sibTrans" cxnId="{6F165C01-5B33-554E-852F-CB20FC42460D}">
      <dgm:prSet/>
      <dgm:spPr/>
      <dgm:t>
        <a:bodyPr/>
        <a:lstStyle/>
        <a:p>
          <a:endParaRPr lang="en-US"/>
        </a:p>
      </dgm:t>
    </dgm:pt>
    <dgm:pt modelId="{0E4DB66A-5C36-634C-A642-8F232C09ADAE}" type="pres">
      <dgm:prSet presAssocID="{85B0960B-EDEB-40F8-B1AB-85C4DFE240C6}" presName="linear" presStyleCnt="0">
        <dgm:presLayoutVars>
          <dgm:animLvl val="lvl"/>
          <dgm:resizeHandles val="exact"/>
        </dgm:presLayoutVars>
      </dgm:prSet>
      <dgm:spPr/>
    </dgm:pt>
    <dgm:pt modelId="{516C5EA3-424D-5740-9CEC-258D47F830E8}" type="pres">
      <dgm:prSet presAssocID="{0771B9FF-72B4-4316-9B8F-06C51FD4CCC9}" presName="parentText" presStyleLbl="node1" presStyleIdx="0" presStyleCnt="8">
        <dgm:presLayoutVars>
          <dgm:chMax val="0"/>
          <dgm:bulletEnabled val="1"/>
        </dgm:presLayoutVars>
      </dgm:prSet>
      <dgm:spPr/>
    </dgm:pt>
    <dgm:pt modelId="{97501528-C19F-584D-A378-EAE5617E86E0}" type="pres">
      <dgm:prSet presAssocID="{51EBC22B-CA05-4152-A11D-3E1A62BFEC2E}" presName="spacer" presStyleCnt="0"/>
      <dgm:spPr/>
    </dgm:pt>
    <dgm:pt modelId="{E806D925-849F-EC4C-9375-CA67121D1352}" type="pres">
      <dgm:prSet presAssocID="{B0B0B1EC-F59C-4752-833A-BEB55F4A1D1E}" presName="parentText" presStyleLbl="node1" presStyleIdx="1" presStyleCnt="8">
        <dgm:presLayoutVars>
          <dgm:chMax val="0"/>
          <dgm:bulletEnabled val="1"/>
        </dgm:presLayoutVars>
      </dgm:prSet>
      <dgm:spPr/>
    </dgm:pt>
    <dgm:pt modelId="{BE84A07A-AA43-934F-AB42-C9D2818A7B90}" type="pres">
      <dgm:prSet presAssocID="{3B2FEA86-D3B7-4F1B-A8B8-01DECF91C535}" presName="spacer" presStyleCnt="0"/>
      <dgm:spPr/>
    </dgm:pt>
    <dgm:pt modelId="{8993D3C9-B4B4-D743-96EF-D371F9E8FECC}" type="pres">
      <dgm:prSet presAssocID="{C7D0C722-DF76-4DBE-A192-949F32F2D1BC}" presName="parentText" presStyleLbl="node1" presStyleIdx="2" presStyleCnt="8">
        <dgm:presLayoutVars>
          <dgm:chMax val="0"/>
          <dgm:bulletEnabled val="1"/>
        </dgm:presLayoutVars>
      </dgm:prSet>
      <dgm:spPr/>
    </dgm:pt>
    <dgm:pt modelId="{A01BB415-6104-4D42-AC1E-BD17289495E3}" type="pres">
      <dgm:prSet presAssocID="{7CA8C1B9-2327-44A1-96C3-44CC9FC9117E}" presName="spacer" presStyleCnt="0"/>
      <dgm:spPr/>
    </dgm:pt>
    <dgm:pt modelId="{EE001302-3CC9-2C4C-B2D9-BB16B0B9F7E5}" type="pres">
      <dgm:prSet presAssocID="{A7185F9F-B9E3-8443-B362-2C855289F1DC}" presName="parentText" presStyleLbl="node1" presStyleIdx="3" presStyleCnt="8">
        <dgm:presLayoutVars>
          <dgm:chMax val="0"/>
          <dgm:bulletEnabled val="1"/>
        </dgm:presLayoutVars>
      </dgm:prSet>
      <dgm:spPr/>
    </dgm:pt>
    <dgm:pt modelId="{03083C73-4B09-E048-91A7-B54B03588548}" type="pres">
      <dgm:prSet presAssocID="{232E711B-CFCA-D245-9748-05A9A53635A4}" presName="spacer" presStyleCnt="0"/>
      <dgm:spPr/>
    </dgm:pt>
    <dgm:pt modelId="{D67BA527-144C-4846-A877-6A8CF7092BFA}" type="pres">
      <dgm:prSet presAssocID="{FDE4CAD5-99EA-416E-BAC8-69BC096BA3BC}" presName="parentText" presStyleLbl="node1" presStyleIdx="4" presStyleCnt="8">
        <dgm:presLayoutVars>
          <dgm:chMax val="0"/>
          <dgm:bulletEnabled val="1"/>
        </dgm:presLayoutVars>
      </dgm:prSet>
      <dgm:spPr/>
    </dgm:pt>
    <dgm:pt modelId="{3D899474-C357-6941-AB43-38E265925D8B}" type="pres">
      <dgm:prSet presAssocID="{69ABAAD8-900E-4A42-A38F-C7E1D4FE68B2}" presName="spacer" presStyleCnt="0"/>
      <dgm:spPr/>
    </dgm:pt>
    <dgm:pt modelId="{B560D92A-1A00-024C-876D-D9532A8F8F99}" type="pres">
      <dgm:prSet presAssocID="{E3F7CC54-DF3D-495F-85E6-C7E619046746}" presName="parentText" presStyleLbl="node1" presStyleIdx="5" presStyleCnt="8">
        <dgm:presLayoutVars>
          <dgm:chMax val="0"/>
          <dgm:bulletEnabled val="1"/>
        </dgm:presLayoutVars>
      </dgm:prSet>
      <dgm:spPr/>
    </dgm:pt>
    <dgm:pt modelId="{2561E818-1CCF-6D4B-A01B-8282C8A9A1AF}" type="pres">
      <dgm:prSet presAssocID="{FBA19502-0DC1-4EB5-BB61-7102A852C8C1}" presName="spacer" presStyleCnt="0"/>
      <dgm:spPr/>
    </dgm:pt>
    <dgm:pt modelId="{7A05D3FE-6001-5844-ADD9-BAB95A0C2EF8}" type="pres">
      <dgm:prSet presAssocID="{A9E9B3BB-7F21-43E5-ACF3-148CE8CDD9D3}" presName="parentText" presStyleLbl="node1" presStyleIdx="6" presStyleCnt="8">
        <dgm:presLayoutVars>
          <dgm:chMax val="0"/>
          <dgm:bulletEnabled val="1"/>
        </dgm:presLayoutVars>
      </dgm:prSet>
      <dgm:spPr/>
    </dgm:pt>
    <dgm:pt modelId="{236FA602-E942-3845-955A-19BD2B34691D}" type="pres">
      <dgm:prSet presAssocID="{25A00D97-21C9-4336-B73D-56CC8037B3F8}" presName="spacer" presStyleCnt="0"/>
      <dgm:spPr/>
    </dgm:pt>
    <dgm:pt modelId="{62E16235-2575-9645-BDCB-D9258713926D}" type="pres">
      <dgm:prSet presAssocID="{C3707295-AE98-4ED6-875D-CF17E56EB945}" presName="parentText" presStyleLbl="node1" presStyleIdx="7" presStyleCnt="8">
        <dgm:presLayoutVars>
          <dgm:chMax val="0"/>
          <dgm:bulletEnabled val="1"/>
        </dgm:presLayoutVars>
      </dgm:prSet>
      <dgm:spPr/>
    </dgm:pt>
  </dgm:ptLst>
  <dgm:cxnLst>
    <dgm:cxn modelId="{6F165C01-5B33-554E-852F-CB20FC42460D}" srcId="{85B0960B-EDEB-40F8-B1AB-85C4DFE240C6}" destId="{A7185F9F-B9E3-8443-B362-2C855289F1DC}" srcOrd="3" destOrd="0" parTransId="{495A3733-3C60-5A44-9446-3671A68837E5}" sibTransId="{232E711B-CFCA-D245-9748-05A9A53635A4}"/>
    <dgm:cxn modelId="{DC847D01-6687-2D40-A921-227E6C192C3C}" type="presOf" srcId="{A9E9B3BB-7F21-43E5-ACF3-148CE8CDD9D3}" destId="{7A05D3FE-6001-5844-ADD9-BAB95A0C2EF8}" srcOrd="0" destOrd="0" presId="urn:microsoft.com/office/officeart/2005/8/layout/vList2"/>
    <dgm:cxn modelId="{47B45703-96FA-834E-B8D1-AD4DFF213C3B}" type="presOf" srcId="{FDE4CAD5-99EA-416E-BAC8-69BC096BA3BC}" destId="{D67BA527-144C-4846-A877-6A8CF7092BFA}" srcOrd="0" destOrd="0" presId="urn:microsoft.com/office/officeart/2005/8/layout/vList2"/>
    <dgm:cxn modelId="{ACA03804-F8FA-4137-9D98-CE567D1D0C64}" srcId="{85B0960B-EDEB-40F8-B1AB-85C4DFE240C6}" destId="{B0B0B1EC-F59C-4752-833A-BEB55F4A1D1E}" srcOrd="1" destOrd="0" parTransId="{ADC196AC-246C-42F8-B042-681E771670B0}" sibTransId="{3B2FEA86-D3B7-4F1B-A8B8-01DECF91C535}"/>
    <dgm:cxn modelId="{81EA390B-32E9-0145-BDD8-C5FF5069A2F3}" type="presOf" srcId="{A7185F9F-B9E3-8443-B362-2C855289F1DC}" destId="{EE001302-3CC9-2C4C-B2D9-BB16B0B9F7E5}" srcOrd="0" destOrd="0" presId="urn:microsoft.com/office/officeart/2005/8/layout/vList2"/>
    <dgm:cxn modelId="{DA7C4023-B112-4D36-A6CB-C3DBE20744A7}" srcId="{85B0960B-EDEB-40F8-B1AB-85C4DFE240C6}" destId="{FDE4CAD5-99EA-416E-BAC8-69BC096BA3BC}" srcOrd="4" destOrd="0" parTransId="{2D2ABE93-48E0-4828-8365-24B37553E959}" sibTransId="{69ABAAD8-900E-4A42-A38F-C7E1D4FE68B2}"/>
    <dgm:cxn modelId="{880B9F3A-62A5-514F-8252-B5820981A6E4}" type="presOf" srcId="{C3707295-AE98-4ED6-875D-CF17E56EB945}" destId="{62E16235-2575-9645-BDCB-D9258713926D}" srcOrd="0" destOrd="0" presId="urn:microsoft.com/office/officeart/2005/8/layout/vList2"/>
    <dgm:cxn modelId="{A3579549-A3B6-46D2-BA51-8B4ACFD780CA}" srcId="{85B0960B-EDEB-40F8-B1AB-85C4DFE240C6}" destId="{E3F7CC54-DF3D-495F-85E6-C7E619046746}" srcOrd="5" destOrd="0" parTransId="{FA3BAA66-EE77-4AFE-8F4E-AD2B8ACBBB57}" sibTransId="{FBA19502-0DC1-4EB5-BB61-7102A852C8C1}"/>
    <dgm:cxn modelId="{41A49751-274B-274E-9784-B3F8E67E53B1}" type="presOf" srcId="{85B0960B-EDEB-40F8-B1AB-85C4DFE240C6}" destId="{0E4DB66A-5C36-634C-A642-8F232C09ADAE}" srcOrd="0" destOrd="0" presId="urn:microsoft.com/office/officeart/2005/8/layout/vList2"/>
    <dgm:cxn modelId="{C1C9F06C-72ED-484A-AE0A-714CD97E61D9}" srcId="{85B0960B-EDEB-40F8-B1AB-85C4DFE240C6}" destId="{A9E9B3BB-7F21-43E5-ACF3-148CE8CDD9D3}" srcOrd="6" destOrd="0" parTransId="{E39A4ED6-7006-460A-B43B-A7FDE6E437BD}" sibTransId="{25A00D97-21C9-4336-B73D-56CC8037B3F8}"/>
    <dgm:cxn modelId="{C49E7685-F167-4D6A-9038-F27042473737}" srcId="{85B0960B-EDEB-40F8-B1AB-85C4DFE240C6}" destId="{C7D0C722-DF76-4DBE-A192-949F32F2D1BC}" srcOrd="2" destOrd="0" parTransId="{803C9443-0FDC-4B64-954E-A7159D7CACE3}" sibTransId="{7CA8C1B9-2327-44A1-96C3-44CC9FC9117E}"/>
    <dgm:cxn modelId="{CCD17993-10C8-4927-A2E4-7F60B157B289}" srcId="{85B0960B-EDEB-40F8-B1AB-85C4DFE240C6}" destId="{C3707295-AE98-4ED6-875D-CF17E56EB945}" srcOrd="7" destOrd="0" parTransId="{C180A5CF-986E-4FB7-AE88-EE702F0F3981}" sibTransId="{B848DEF8-A8DB-4318-9B9B-FC6D932410BF}"/>
    <dgm:cxn modelId="{81AEC19C-453C-764D-BB5E-EDA398D4C421}" type="presOf" srcId="{E3F7CC54-DF3D-495F-85E6-C7E619046746}" destId="{B560D92A-1A00-024C-876D-D9532A8F8F99}" srcOrd="0" destOrd="0" presId="urn:microsoft.com/office/officeart/2005/8/layout/vList2"/>
    <dgm:cxn modelId="{4ABD0AA5-7255-4B19-A72D-8FD335C47C2C}" srcId="{85B0960B-EDEB-40F8-B1AB-85C4DFE240C6}" destId="{0771B9FF-72B4-4316-9B8F-06C51FD4CCC9}" srcOrd="0" destOrd="0" parTransId="{8CBE144F-BE66-40EA-8ECD-40286904AEA6}" sibTransId="{51EBC22B-CA05-4152-A11D-3E1A62BFEC2E}"/>
    <dgm:cxn modelId="{FA06F0BE-F03C-DE40-B877-D63F44C8CCB6}" type="presOf" srcId="{B0B0B1EC-F59C-4752-833A-BEB55F4A1D1E}" destId="{E806D925-849F-EC4C-9375-CA67121D1352}" srcOrd="0" destOrd="0" presId="urn:microsoft.com/office/officeart/2005/8/layout/vList2"/>
    <dgm:cxn modelId="{B07D89D3-AD9E-0A4E-B0FD-AF0CE0DE6B95}" type="presOf" srcId="{C7D0C722-DF76-4DBE-A192-949F32F2D1BC}" destId="{8993D3C9-B4B4-D743-96EF-D371F9E8FECC}" srcOrd="0" destOrd="0" presId="urn:microsoft.com/office/officeart/2005/8/layout/vList2"/>
    <dgm:cxn modelId="{46C0E2D6-6DAD-574A-940C-0678A1A5354C}" type="presOf" srcId="{0771B9FF-72B4-4316-9B8F-06C51FD4CCC9}" destId="{516C5EA3-424D-5740-9CEC-258D47F830E8}" srcOrd="0" destOrd="0" presId="urn:microsoft.com/office/officeart/2005/8/layout/vList2"/>
    <dgm:cxn modelId="{46981D04-8B20-DD43-8870-3DB55CABA34C}" type="presParOf" srcId="{0E4DB66A-5C36-634C-A642-8F232C09ADAE}" destId="{516C5EA3-424D-5740-9CEC-258D47F830E8}" srcOrd="0" destOrd="0" presId="urn:microsoft.com/office/officeart/2005/8/layout/vList2"/>
    <dgm:cxn modelId="{BE853ABB-6C1F-2840-A54E-BE8A1C79290A}" type="presParOf" srcId="{0E4DB66A-5C36-634C-A642-8F232C09ADAE}" destId="{97501528-C19F-584D-A378-EAE5617E86E0}" srcOrd="1" destOrd="0" presId="urn:microsoft.com/office/officeart/2005/8/layout/vList2"/>
    <dgm:cxn modelId="{3DD538F0-F634-D247-BB32-6F24D50E0264}" type="presParOf" srcId="{0E4DB66A-5C36-634C-A642-8F232C09ADAE}" destId="{E806D925-849F-EC4C-9375-CA67121D1352}" srcOrd="2" destOrd="0" presId="urn:microsoft.com/office/officeart/2005/8/layout/vList2"/>
    <dgm:cxn modelId="{558CE016-3299-6540-805C-B72212408E72}" type="presParOf" srcId="{0E4DB66A-5C36-634C-A642-8F232C09ADAE}" destId="{BE84A07A-AA43-934F-AB42-C9D2818A7B90}" srcOrd="3" destOrd="0" presId="urn:microsoft.com/office/officeart/2005/8/layout/vList2"/>
    <dgm:cxn modelId="{990AF5FC-528A-EF4E-B68E-175BD32039EA}" type="presParOf" srcId="{0E4DB66A-5C36-634C-A642-8F232C09ADAE}" destId="{8993D3C9-B4B4-D743-96EF-D371F9E8FECC}" srcOrd="4" destOrd="0" presId="urn:microsoft.com/office/officeart/2005/8/layout/vList2"/>
    <dgm:cxn modelId="{3E3EB0B0-762A-144A-A617-5B48F18138C4}" type="presParOf" srcId="{0E4DB66A-5C36-634C-A642-8F232C09ADAE}" destId="{A01BB415-6104-4D42-AC1E-BD17289495E3}" srcOrd="5" destOrd="0" presId="urn:microsoft.com/office/officeart/2005/8/layout/vList2"/>
    <dgm:cxn modelId="{CE15F088-56F9-9E4E-9FAF-860924524EC1}" type="presParOf" srcId="{0E4DB66A-5C36-634C-A642-8F232C09ADAE}" destId="{EE001302-3CC9-2C4C-B2D9-BB16B0B9F7E5}" srcOrd="6" destOrd="0" presId="urn:microsoft.com/office/officeart/2005/8/layout/vList2"/>
    <dgm:cxn modelId="{B14F0555-FE9E-4647-8A84-1F3057F24568}" type="presParOf" srcId="{0E4DB66A-5C36-634C-A642-8F232C09ADAE}" destId="{03083C73-4B09-E048-91A7-B54B03588548}" srcOrd="7" destOrd="0" presId="urn:microsoft.com/office/officeart/2005/8/layout/vList2"/>
    <dgm:cxn modelId="{A2D764AA-B315-2C4C-B000-D5D19C78FFA1}" type="presParOf" srcId="{0E4DB66A-5C36-634C-A642-8F232C09ADAE}" destId="{D67BA527-144C-4846-A877-6A8CF7092BFA}" srcOrd="8" destOrd="0" presId="urn:microsoft.com/office/officeart/2005/8/layout/vList2"/>
    <dgm:cxn modelId="{49B6A9FD-9C4C-6C47-854C-9938926EEA6F}" type="presParOf" srcId="{0E4DB66A-5C36-634C-A642-8F232C09ADAE}" destId="{3D899474-C357-6941-AB43-38E265925D8B}" srcOrd="9" destOrd="0" presId="urn:microsoft.com/office/officeart/2005/8/layout/vList2"/>
    <dgm:cxn modelId="{6AB0DC4F-DC93-5C48-B88D-00DE41557D1A}" type="presParOf" srcId="{0E4DB66A-5C36-634C-A642-8F232C09ADAE}" destId="{B560D92A-1A00-024C-876D-D9532A8F8F99}" srcOrd="10" destOrd="0" presId="urn:microsoft.com/office/officeart/2005/8/layout/vList2"/>
    <dgm:cxn modelId="{E5B3A8BD-C089-574F-B592-EC02D5EA4043}" type="presParOf" srcId="{0E4DB66A-5C36-634C-A642-8F232C09ADAE}" destId="{2561E818-1CCF-6D4B-A01B-8282C8A9A1AF}" srcOrd="11" destOrd="0" presId="urn:microsoft.com/office/officeart/2005/8/layout/vList2"/>
    <dgm:cxn modelId="{DCEED48A-F04A-4C41-B315-F9434ACDCB6F}" type="presParOf" srcId="{0E4DB66A-5C36-634C-A642-8F232C09ADAE}" destId="{7A05D3FE-6001-5844-ADD9-BAB95A0C2EF8}" srcOrd="12" destOrd="0" presId="urn:microsoft.com/office/officeart/2005/8/layout/vList2"/>
    <dgm:cxn modelId="{7A8FB84F-9FDC-E242-84F5-B9D7E22DCEC4}" type="presParOf" srcId="{0E4DB66A-5C36-634C-A642-8F232C09ADAE}" destId="{236FA602-E942-3845-955A-19BD2B34691D}" srcOrd="13" destOrd="0" presId="urn:microsoft.com/office/officeart/2005/8/layout/vList2"/>
    <dgm:cxn modelId="{CCA5EFDC-B548-FF4B-B089-8FDA75A649E1}" type="presParOf" srcId="{0E4DB66A-5C36-634C-A642-8F232C09ADAE}" destId="{62E16235-2575-9645-BDCB-D9258713926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C5EA3-424D-5740-9CEC-258D47F830E8}">
      <dsp:nvSpPr>
        <dsp:cNvPr id="0" name=""/>
        <dsp:cNvSpPr/>
      </dsp:nvSpPr>
      <dsp:spPr>
        <a:xfrm>
          <a:off x="0" y="357464"/>
          <a:ext cx="6151562" cy="51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Introduction – positionality</a:t>
          </a:r>
        </a:p>
      </dsp:txBody>
      <dsp:txXfrm>
        <a:off x="25130" y="382594"/>
        <a:ext cx="6101302" cy="464540"/>
      </dsp:txXfrm>
    </dsp:sp>
    <dsp:sp modelId="{E806D925-849F-EC4C-9375-CA67121D1352}">
      <dsp:nvSpPr>
        <dsp:cNvPr id="0" name=""/>
        <dsp:cNvSpPr/>
      </dsp:nvSpPr>
      <dsp:spPr>
        <a:xfrm>
          <a:off x="0" y="935625"/>
          <a:ext cx="6151562" cy="514800"/>
        </a:xfrm>
        <a:prstGeom prst="roundRect">
          <a:avLst/>
        </a:prstGeom>
        <a:solidFill>
          <a:schemeClr val="accent2">
            <a:hueOff val="-1478841"/>
            <a:satOff val="6551"/>
            <a:lumOff val="-240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Indigeneity &amp; Indigenous relationships with land</a:t>
          </a:r>
        </a:p>
      </dsp:txBody>
      <dsp:txXfrm>
        <a:off x="25130" y="960755"/>
        <a:ext cx="6101302" cy="464540"/>
      </dsp:txXfrm>
    </dsp:sp>
    <dsp:sp modelId="{8993D3C9-B4B4-D743-96EF-D371F9E8FECC}">
      <dsp:nvSpPr>
        <dsp:cNvPr id="0" name=""/>
        <dsp:cNvSpPr/>
      </dsp:nvSpPr>
      <dsp:spPr>
        <a:xfrm>
          <a:off x="0" y="1513785"/>
          <a:ext cx="6151562" cy="514800"/>
        </a:xfrm>
        <a:prstGeom prst="roundRect">
          <a:avLst/>
        </a:prstGeom>
        <a:solidFill>
          <a:schemeClr val="accent2">
            <a:hueOff val="-2957682"/>
            <a:satOff val="13103"/>
            <a:lumOff val="-48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Recognition of Indigenous rights / lands</a:t>
          </a:r>
        </a:p>
      </dsp:txBody>
      <dsp:txXfrm>
        <a:off x="25130" y="1538915"/>
        <a:ext cx="6101302" cy="464540"/>
      </dsp:txXfrm>
    </dsp:sp>
    <dsp:sp modelId="{EE001302-3CC9-2C4C-B2D9-BB16B0B9F7E5}">
      <dsp:nvSpPr>
        <dsp:cNvPr id="0" name=""/>
        <dsp:cNvSpPr/>
      </dsp:nvSpPr>
      <dsp:spPr>
        <a:xfrm>
          <a:off x="0" y="2091945"/>
          <a:ext cx="6151562" cy="514800"/>
        </a:xfrm>
        <a:prstGeom prst="roundRect">
          <a:avLst/>
        </a:prstGeom>
        <a:solidFill>
          <a:schemeClr val="accent2">
            <a:hueOff val="-4436523"/>
            <a:satOff val="19654"/>
            <a:lumOff val="-722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US universities &amp; land acknowledgments</a:t>
          </a:r>
        </a:p>
      </dsp:txBody>
      <dsp:txXfrm>
        <a:off x="25130" y="2117075"/>
        <a:ext cx="6101302" cy="464540"/>
      </dsp:txXfrm>
    </dsp:sp>
    <dsp:sp modelId="{D67BA527-144C-4846-A877-6A8CF7092BFA}">
      <dsp:nvSpPr>
        <dsp:cNvPr id="0" name=""/>
        <dsp:cNvSpPr/>
      </dsp:nvSpPr>
      <dsp:spPr>
        <a:xfrm>
          <a:off x="0" y="2670105"/>
          <a:ext cx="6151562" cy="514800"/>
        </a:xfrm>
        <a:prstGeom prst="roundRect">
          <a:avLst/>
        </a:prstGeom>
        <a:solidFill>
          <a:schemeClr val="accent2">
            <a:hueOff val="-5915365"/>
            <a:satOff val="26205"/>
            <a:lumOff val="-96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Land acknowledgment – general history</a:t>
          </a:r>
        </a:p>
      </dsp:txBody>
      <dsp:txXfrm>
        <a:off x="25130" y="2695235"/>
        <a:ext cx="6101302" cy="464540"/>
      </dsp:txXfrm>
    </dsp:sp>
    <dsp:sp modelId="{B560D92A-1A00-024C-876D-D9532A8F8F99}">
      <dsp:nvSpPr>
        <dsp:cNvPr id="0" name=""/>
        <dsp:cNvSpPr/>
      </dsp:nvSpPr>
      <dsp:spPr>
        <a:xfrm>
          <a:off x="0" y="3248265"/>
          <a:ext cx="6151562" cy="514800"/>
        </a:xfrm>
        <a:prstGeom prst="roundRect">
          <a:avLst/>
        </a:prstGeom>
        <a:solidFill>
          <a:schemeClr val="accent2">
            <a:hueOff val="-7394206"/>
            <a:satOff val="32756"/>
            <a:lumOff val="-12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Land acknowledgment concerns &amp; guidance</a:t>
          </a:r>
        </a:p>
      </dsp:txBody>
      <dsp:txXfrm>
        <a:off x="25130" y="3273395"/>
        <a:ext cx="6101302" cy="464540"/>
      </dsp:txXfrm>
    </dsp:sp>
    <dsp:sp modelId="{7A05D3FE-6001-5844-ADD9-BAB95A0C2EF8}">
      <dsp:nvSpPr>
        <dsp:cNvPr id="0" name=""/>
        <dsp:cNvSpPr/>
      </dsp:nvSpPr>
      <dsp:spPr>
        <a:xfrm>
          <a:off x="0" y="3826425"/>
          <a:ext cx="6151562" cy="514800"/>
        </a:xfrm>
        <a:prstGeom prst="roundRect">
          <a:avLst/>
        </a:prstGeom>
        <a:solidFill>
          <a:schemeClr val="accent2">
            <a:hueOff val="-8873047"/>
            <a:satOff val="39308"/>
            <a:lumOff val="-144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Land acknowledgment working group (OEI/UMBC)</a:t>
          </a:r>
        </a:p>
      </dsp:txBody>
      <dsp:txXfrm>
        <a:off x="25130" y="3851555"/>
        <a:ext cx="6101302" cy="464540"/>
      </dsp:txXfrm>
    </dsp:sp>
    <dsp:sp modelId="{62E16235-2575-9645-BDCB-D9258713926D}">
      <dsp:nvSpPr>
        <dsp:cNvPr id="0" name=""/>
        <dsp:cNvSpPr/>
      </dsp:nvSpPr>
      <dsp:spPr>
        <a:xfrm>
          <a:off x="0" y="4404585"/>
          <a:ext cx="6151562" cy="5148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Action moving forward…</a:t>
          </a:r>
        </a:p>
      </dsp:txBody>
      <dsp:txXfrm>
        <a:off x="25130" y="4429715"/>
        <a:ext cx="6101302"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8/24/21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8/24/21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8/24/21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8/24/21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ativelands.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wiechelt@umbc.edu" TargetMode="External"/><Relationship Id="rId2" Type="http://schemas.openxmlformats.org/officeDocument/2006/relationships/hyperlink" Target="mailto:mholland@umbc.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96CF-DB7C-1C49-97FC-402A86C9EF3A}"/>
              </a:ext>
            </a:extLst>
          </p:cNvPr>
          <p:cNvSpPr>
            <a:spLocks noGrp="1"/>
          </p:cNvSpPr>
          <p:nvPr>
            <p:ph type="ctrTitle"/>
          </p:nvPr>
        </p:nvSpPr>
        <p:spPr>
          <a:xfrm>
            <a:off x="5498590" y="988741"/>
            <a:ext cx="5888754" cy="4880518"/>
          </a:xfrm>
          <a:noFill/>
          <a:ln>
            <a:noFill/>
          </a:ln>
        </p:spPr>
        <p:txBody>
          <a:bodyPr wrap="square">
            <a:normAutofit/>
          </a:bodyPr>
          <a:lstStyle/>
          <a:p>
            <a:pPr algn="l"/>
            <a:r>
              <a:rPr lang="en-US" sz="3700">
                <a:solidFill>
                  <a:schemeClr val="tx1"/>
                </a:solidFill>
              </a:rPr>
              <a:t>Land acknowledgment</a:t>
            </a:r>
          </a:p>
        </p:txBody>
      </p:sp>
      <p:sp>
        <p:nvSpPr>
          <p:cNvPr id="5" name="Rectangle 7">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Rectangle 9">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1F927F4-BB0B-0B45-B5F2-BC038D89DFFE}"/>
              </a:ext>
            </a:extLst>
          </p:cNvPr>
          <p:cNvSpPr>
            <a:spLocks noGrp="1"/>
          </p:cNvSpPr>
          <p:nvPr>
            <p:ph type="subTitle" idx="1"/>
          </p:nvPr>
        </p:nvSpPr>
        <p:spPr>
          <a:xfrm>
            <a:off x="1867700" y="2007220"/>
            <a:ext cx="2357553" cy="2843560"/>
          </a:xfrm>
        </p:spPr>
        <p:txBody>
          <a:bodyPr anchor="ctr">
            <a:normAutofit/>
          </a:bodyPr>
          <a:lstStyle/>
          <a:p>
            <a:pPr algn="r"/>
            <a:r>
              <a:rPr lang="en-US" b="1" dirty="0">
                <a:solidFill>
                  <a:srgbClr val="FFFFFF"/>
                </a:solidFill>
              </a:rPr>
              <a:t>Library Staff Day </a:t>
            </a:r>
            <a:r>
              <a:rPr lang="en-US" dirty="0">
                <a:solidFill>
                  <a:srgbClr val="FFFFFF"/>
                </a:solidFill>
              </a:rPr>
              <a:t>– August 24, 2021</a:t>
            </a:r>
          </a:p>
          <a:p>
            <a:pPr algn="r"/>
            <a:r>
              <a:rPr lang="en-US" dirty="0">
                <a:solidFill>
                  <a:srgbClr val="FFFFFF"/>
                </a:solidFill>
              </a:rPr>
              <a:t>Dr. Maggie Holland she/her (GES)</a:t>
            </a:r>
          </a:p>
          <a:p>
            <a:pPr algn="r"/>
            <a:r>
              <a:rPr lang="en-US" dirty="0">
                <a:solidFill>
                  <a:srgbClr val="FFFFFF"/>
                </a:solidFill>
              </a:rPr>
              <a:t>Dr. Shelly </a:t>
            </a:r>
            <a:r>
              <a:rPr lang="en-US" dirty="0" err="1">
                <a:solidFill>
                  <a:srgbClr val="FFFFFF"/>
                </a:solidFill>
              </a:rPr>
              <a:t>Wiechelt</a:t>
            </a:r>
            <a:r>
              <a:rPr lang="en-US" dirty="0">
                <a:solidFill>
                  <a:srgbClr val="FFFFFF"/>
                </a:solidFill>
              </a:rPr>
              <a:t> she/her (BSWP)</a:t>
            </a:r>
          </a:p>
        </p:txBody>
      </p:sp>
    </p:spTree>
    <p:extLst>
      <p:ext uri="{BB962C8B-B14F-4D97-AF65-F5344CB8AC3E}">
        <p14:creationId xmlns:p14="http://schemas.microsoft.com/office/powerpoint/2010/main" val="10323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47642-C296-45BD-9084-28D0F1BB7D33}"/>
              </a:ext>
            </a:extLst>
          </p:cNvPr>
          <p:cNvPicPr>
            <a:picLocks noChangeAspect="1"/>
          </p:cNvPicPr>
          <p:nvPr/>
        </p:nvPicPr>
        <p:blipFill>
          <a:blip r:embed="rId2"/>
          <a:stretch>
            <a:fillRect/>
          </a:stretch>
        </p:blipFill>
        <p:spPr>
          <a:xfrm>
            <a:off x="-7329" y="788916"/>
            <a:ext cx="12233155" cy="4740347"/>
          </a:xfrm>
          <a:prstGeom prst="rect">
            <a:avLst/>
          </a:prstGeom>
          <a:ln w="28575">
            <a:solidFill>
              <a:schemeClr val="accent1"/>
            </a:solidFill>
          </a:ln>
        </p:spPr>
      </p:pic>
      <p:sp>
        <p:nvSpPr>
          <p:cNvPr id="10" name="TextBox 9">
            <a:extLst>
              <a:ext uri="{FF2B5EF4-FFF2-40B4-BE49-F238E27FC236}">
                <a16:creationId xmlns:a16="http://schemas.microsoft.com/office/drawing/2014/main" id="{F3A169BE-3772-44C6-8E87-A3D40A592331}"/>
              </a:ext>
            </a:extLst>
          </p:cNvPr>
          <p:cNvSpPr txBox="1"/>
          <p:nvPr/>
        </p:nvSpPr>
        <p:spPr>
          <a:xfrm>
            <a:off x="8694656" y="5792085"/>
            <a:ext cx="3497344" cy="276999"/>
          </a:xfrm>
          <a:prstGeom prst="rect">
            <a:avLst/>
          </a:prstGeom>
          <a:noFill/>
        </p:spPr>
        <p:txBody>
          <a:bodyPr wrap="square" rtlCol="0">
            <a:spAutoFit/>
          </a:bodyPr>
          <a:lstStyle/>
          <a:p>
            <a:r>
              <a:rPr lang="en-US" sz="1200"/>
              <a:t>Map design: Margaret Pearce, HCN, 2020</a:t>
            </a:r>
            <a:endParaRPr lang="en-US" sz="1200" dirty="0"/>
          </a:p>
        </p:txBody>
      </p:sp>
      <p:sp>
        <p:nvSpPr>
          <p:cNvPr id="2" name="TextBox 1">
            <a:extLst>
              <a:ext uri="{FF2B5EF4-FFF2-40B4-BE49-F238E27FC236}">
                <a16:creationId xmlns:a16="http://schemas.microsoft.com/office/drawing/2014/main" id="{F313DF07-42DF-C64A-9465-26E7C92F4E2C}"/>
              </a:ext>
            </a:extLst>
          </p:cNvPr>
          <p:cNvSpPr txBox="1"/>
          <p:nvPr/>
        </p:nvSpPr>
        <p:spPr>
          <a:xfrm>
            <a:off x="118334" y="5792085"/>
            <a:ext cx="6131859" cy="646331"/>
          </a:xfrm>
          <a:prstGeom prst="rect">
            <a:avLst/>
          </a:prstGeom>
          <a:noFill/>
        </p:spPr>
        <p:txBody>
          <a:bodyPr wrap="square" rtlCol="0">
            <a:spAutoFit/>
          </a:bodyPr>
          <a:lstStyle/>
          <a:p>
            <a:r>
              <a:rPr lang="en-US" dirty="0"/>
              <a:t>Full set of stories available here: https://</a:t>
            </a:r>
            <a:r>
              <a:rPr lang="en-US" dirty="0" err="1"/>
              <a:t>www.hcn.org</a:t>
            </a:r>
            <a:r>
              <a:rPr lang="en-US" dirty="0"/>
              <a:t>/topics/land-grab-universities</a:t>
            </a:r>
          </a:p>
        </p:txBody>
      </p:sp>
    </p:spTree>
    <p:extLst>
      <p:ext uri="{BB962C8B-B14F-4D97-AF65-F5344CB8AC3E}">
        <p14:creationId xmlns:p14="http://schemas.microsoft.com/office/powerpoint/2010/main" val="242109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31B3-D7E7-994C-92B8-5BB47E3985C6}"/>
              </a:ext>
            </a:extLst>
          </p:cNvPr>
          <p:cNvSpPr>
            <a:spLocks noGrp="1"/>
          </p:cNvSpPr>
          <p:nvPr>
            <p:ph type="title"/>
          </p:nvPr>
        </p:nvSpPr>
        <p:spPr/>
        <p:txBody>
          <a:bodyPr/>
          <a:lstStyle/>
          <a:p>
            <a:r>
              <a:rPr lang="en-US" dirty="0"/>
              <a:t>US attempts an apology</a:t>
            </a:r>
          </a:p>
        </p:txBody>
      </p:sp>
      <p:sp>
        <p:nvSpPr>
          <p:cNvPr id="4" name="Content Placeholder 3">
            <a:extLst>
              <a:ext uri="{FF2B5EF4-FFF2-40B4-BE49-F238E27FC236}">
                <a16:creationId xmlns:a16="http://schemas.microsoft.com/office/drawing/2014/main" id="{E8397A8D-B5A2-334A-A697-7B199F35621F}"/>
              </a:ext>
            </a:extLst>
          </p:cNvPr>
          <p:cNvSpPr txBox="1">
            <a:spLocks noGrp="1"/>
          </p:cNvSpPr>
          <p:nvPr>
            <p:ph idx="1"/>
          </p:nvPr>
        </p:nvSpPr>
        <p:spPr>
          <a:xfrm>
            <a:off x="2231136" y="2476679"/>
            <a:ext cx="7729728" cy="4555093"/>
          </a:xfrm>
          <a:prstGeom prst="rect">
            <a:avLst/>
          </a:prstGeom>
          <a:noFill/>
        </p:spPr>
        <p:txBody>
          <a:bodyPr wrap="square" rtlCol="0">
            <a:spAutoFit/>
          </a:bodyPr>
          <a:lstStyle/>
          <a:p>
            <a:pPr marL="0" indent="0">
              <a:buNone/>
            </a:pPr>
            <a:r>
              <a:rPr lang="en-US" sz="2000" dirty="0"/>
              <a:t>2009-2010: </a:t>
            </a:r>
          </a:p>
          <a:p>
            <a:r>
              <a:rPr lang="en-US" sz="2000" dirty="0"/>
              <a:t>S.J. Res. 14 : A joint resolution to acknowledge a long history of official depredations and ill-conceived policies by the Federal Government regarding Indian tribes and offer an apology to all Native Peoples on behalf of the United States.</a:t>
            </a:r>
          </a:p>
          <a:p>
            <a:endParaRPr lang="en-US" sz="2000" dirty="0"/>
          </a:p>
          <a:p>
            <a:r>
              <a:rPr lang="en-US" sz="2000" dirty="0"/>
              <a:t>Interview with </a:t>
            </a:r>
            <a:r>
              <a:rPr lang="en-US" sz="2000" dirty="0" err="1"/>
              <a:t>Layli</a:t>
            </a:r>
            <a:r>
              <a:rPr lang="en-US" sz="2000" dirty="0"/>
              <a:t> Long Soldier, Lakota, Poet: https://</a:t>
            </a:r>
            <a:r>
              <a:rPr lang="en-US" sz="2000" dirty="0" err="1"/>
              <a:t>onbeing.org</a:t>
            </a:r>
            <a:r>
              <a:rPr lang="en-US" sz="2000" dirty="0"/>
              <a:t>/programs/layli-long-soldier-the-freedom-of-real-apologies-oct2018/</a:t>
            </a:r>
          </a:p>
          <a:p>
            <a:endParaRPr lang="en-US" sz="2000" dirty="0"/>
          </a:p>
          <a:p>
            <a:r>
              <a:rPr lang="en-US" sz="2000" dirty="0"/>
              <a:t>And her poem “38”: https://</a:t>
            </a:r>
            <a:r>
              <a:rPr lang="en-US" sz="2000" dirty="0" err="1"/>
              <a:t>onbeing.org</a:t>
            </a:r>
            <a:r>
              <a:rPr lang="en-US" sz="2000" dirty="0"/>
              <a:t>/poetry/38/</a:t>
            </a:r>
          </a:p>
          <a:p>
            <a:endParaRPr lang="en-US" sz="2000" dirty="0"/>
          </a:p>
        </p:txBody>
      </p:sp>
    </p:spTree>
    <p:extLst>
      <p:ext uri="{BB962C8B-B14F-4D97-AF65-F5344CB8AC3E}">
        <p14:creationId xmlns:p14="http://schemas.microsoft.com/office/powerpoint/2010/main" val="13880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2EA-5BB4-48C4-9B45-E9D51E9B5D9C}"/>
              </a:ext>
            </a:extLst>
          </p:cNvPr>
          <p:cNvSpPr>
            <a:spLocks noGrp="1"/>
          </p:cNvSpPr>
          <p:nvPr>
            <p:ph type="title"/>
          </p:nvPr>
        </p:nvSpPr>
        <p:spPr/>
        <p:txBody>
          <a:bodyPr/>
          <a:lstStyle/>
          <a:p>
            <a:r>
              <a:rPr lang="en-US" dirty="0"/>
              <a:t>What is a land acknowledgment?</a:t>
            </a:r>
          </a:p>
        </p:txBody>
      </p:sp>
      <p:sp>
        <p:nvSpPr>
          <p:cNvPr id="3" name="Content Placeholder 2">
            <a:extLst>
              <a:ext uri="{FF2B5EF4-FFF2-40B4-BE49-F238E27FC236}">
                <a16:creationId xmlns:a16="http://schemas.microsoft.com/office/drawing/2014/main" id="{9238D6C4-2F72-4E1F-A47E-05321572AA7A}"/>
              </a:ext>
            </a:extLst>
          </p:cNvPr>
          <p:cNvSpPr>
            <a:spLocks noGrp="1"/>
          </p:cNvSpPr>
          <p:nvPr>
            <p:ph idx="1"/>
          </p:nvPr>
        </p:nvSpPr>
        <p:spPr>
          <a:xfrm>
            <a:off x="2231136" y="2283042"/>
            <a:ext cx="7729728" cy="3101983"/>
          </a:xfrm>
        </p:spPr>
        <p:txBody>
          <a:bodyPr>
            <a:noAutofit/>
          </a:bodyPr>
          <a:lstStyle/>
          <a:p>
            <a:r>
              <a:rPr lang="en-US" sz="2000" dirty="0"/>
              <a:t>Excerpt from essay by Summer </a:t>
            </a:r>
            <a:r>
              <a:rPr lang="en-US" sz="2000" dirty="0" err="1"/>
              <a:t>Wilkie</a:t>
            </a:r>
            <a:r>
              <a:rPr lang="en-US" sz="2000" dirty="0"/>
              <a:t> (Cherokee, U. Arkansas, April 2021)</a:t>
            </a:r>
          </a:p>
          <a:p>
            <a:r>
              <a:rPr lang="en-US" sz="2000" dirty="0"/>
              <a:t>There is no one script.</a:t>
            </a:r>
          </a:p>
          <a:p>
            <a:r>
              <a:rPr lang="en-US" sz="2000" dirty="0"/>
              <a:t>Some guidance: (Source: https://</a:t>
            </a:r>
            <a:r>
              <a:rPr lang="en-US" sz="2000" dirty="0" err="1"/>
              <a:t>nativegov.org</a:t>
            </a:r>
            <a:r>
              <a:rPr lang="en-US" sz="2000" dirty="0"/>
              <a:t>/a-guide-to-indigenous-land-acknowledgment/)</a:t>
            </a:r>
          </a:p>
          <a:p>
            <a:pPr lvl="1"/>
            <a:r>
              <a:rPr lang="en-US" sz="2000" dirty="0"/>
              <a:t>Start with self reflection</a:t>
            </a:r>
          </a:p>
          <a:p>
            <a:pPr lvl="1"/>
            <a:r>
              <a:rPr lang="en-US" sz="2000" dirty="0"/>
              <a:t>Research your local context (past &amp; present)</a:t>
            </a:r>
          </a:p>
          <a:p>
            <a:pPr lvl="1"/>
            <a:r>
              <a:rPr lang="en-US" sz="2000" dirty="0"/>
              <a:t>Use appropriate language ( recognize violence – don’t “sugarcoat”)</a:t>
            </a:r>
          </a:p>
          <a:p>
            <a:pPr lvl="1"/>
            <a:r>
              <a:rPr lang="en-US" sz="2000" dirty="0"/>
              <a:t>Use past, present, and future tenses in statement </a:t>
            </a:r>
          </a:p>
          <a:p>
            <a:pPr lvl="1"/>
            <a:r>
              <a:rPr lang="en-US" sz="2000" dirty="0"/>
              <a:t>Consider using celebratory language vs. grim</a:t>
            </a:r>
          </a:p>
        </p:txBody>
      </p:sp>
    </p:spTree>
    <p:extLst>
      <p:ext uri="{BB962C8B-B14F-4D97-AF65-F5344CB8AC3E}">
        <p14:creationId xmlns:p14="http://schemas.microsoft.com/office/powerpoint/2010/main" val="9143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52EA-5BB4-48C4-9B45-E9D51E9B5D9C}"/>
              </a:ext>
            </a:extLst>
          </p:cNvPr>
          <p:cNvSpPr>
            <a:spLocks noGrp="1"/>
          </p:cNvSpPr>
          <p:nvPr>
            <p:ph type="title"/>
          </p:nvPr>
        </p:nvSpPr>
        <p:spPr/>
        <p:txBody>
          <a:bodyPr/>
          <a:lstStyle/>
          <a:p>
            <a:r>
              <a:rPr lang="en-US" dirty="0"/>
              <a:t>What is a land acknowledgment?</a:t>
            </a:r>
          </a:p>
        </p:txBody>
      </p:sp>
      <p:sp>
        <p:nvSpPr>
          <p:cNvPr id="3" name="Content Placeholder 2">
            <a:extLst>
              <a:ext uri="{FF2B5EF4-FFF2-40B4-BE49-F238E27FC236}">
                <a16:creationId xmlns:a16="http://schemas.microsoft.com/office/drawing/2014/main" id="{9238D6C4-2F72-4E1F-A47E-05321572AA7A}"/>
              </a:ext>
            </a:extLst>
          </p:cNvPr>
          <p:cNvSpPr>
            <a:spLocks noGrp="1"/>
          </p:cNvSpPr>
          <p:nvPr>
            <p:ph idx="1"/>
          </p:nvPr>
        </p:nvSpPr>
        <p:spPr>
          <a:xfrm>
            <a:off x="2231136" y="2283042"/>
            <a:ext cx="7729728" cy="3101983"/>
          </a:xfrm>
        </p:spPr>
        <p:txBody>
          <a:bodyPr>
            <a:noAutofit/>
          </a:bodyPr>
          <a:lstStyle/>
          <a:p>
            <a:r>
              <a:rPr lang="en-US" sz="2400" dirty="0"/>
              <a:t>Offer clear guidance on when/where should be used</a:t>
            </a:r>
          </a:p>
          <a:p>
            <a:r>
              <a:rPr lang="en-US" sz="2400" dirty="0"/>
              <a:t>Don’t ask Indigenous person to deliver welcome statement</a:t>
            </a:r>
          </a:p>
          <a:p>
            <a:r>
              <a:rPr lang="en-US" sz="2400" dirty="0"/>
              <a:t>Build authentic relationships between institution and Indigenous people / tribes</a:t>
            </a:r>
          </a:p>
          <a:p>
            <a:r>
              <a:rPr lang="en-US" sz="2400" dirty="0"/>
              <a:t>Don’t take advantage of emotional/social/physical labor in this work</a:t>
            </a:r>
          </a:p>
          <a:p>
            <a:r>
              <a:rPr lang="en-US" sz="2400" dirty="0"/>
              <a:t>In crafting land acknowledgment, recognize role that displacement might have played</a:t>
            </a:r>
          </a:p>
          <a:p>
            <a:endParaRPr lang="en-US" sz="2400" dirty="0"/>
          </a:p>
        </p:txBody>
      </p:sp>
      <p:sp>
        <p:nvSpPr>
          <p:cNvPr id="4" name="TextBox 3">
            <a:extLst>
              <a:ext uri="{FF2B5EF4-FFF2-40B4-BE49-F238E27FC236}">
                <a16:creationId xmlns:a16="http://schemas.microsoft.com/office/drawing/2014/main" id="{0A20E244-8CDC-064E-9E35-15ED2B303E11}"/>
              </a:ext>
            </a:extLst>
          </p:cNvPr>
          <p:cNvSpPr txBox="1"/>
          <p:nvPr/>
        </p:nvSpPr>
        <p:spPr>
          <a:xfrm>
            <a:off x="3388659" y="6002768"/>
            <a:ext cx="6099586" cy="646331"/>
          </a:xfrm>
          <a:prstGeom prst="rect">
            <a:avLst/>
          </a:prstGeom>
          <a:noFill/>
        </p:spPr>
        <p:txBody>
          <a:bodyPr wrap="square" rtlCol="0">
            <a:spAutoFit/>
          </a:bodyPr>
          <a:lstStyle/>
          <a:p>
            <a:pPr algn="ctr"/>
            <a:r>
              <a:rPr lang="en-US" dirty="0"/>
              <a:t>Source: https://</a:t>
            </a:r>
            <a:r>
              <a:rPr lang="en-US" dirty="0" err="1"/>
              <a:t>nativegov.org</a:t>
            </a:r>
            <a:r>
              <a:rPr lang="en-US" dirty="0"/>
              <a:t>/a-guide-to-indigenous-land-acknowledgment/)</a:t>
            </a:r>
          </a:p>
        </p:txBody>
      </p:sp>
    </p:spTree>
    <p:extLst>
      <p:ext uri="{BB962C8B-B14F-4D97-AF65-F5344CB8AC3E}">
        <p14:creationId xmlns:p14="http://schemas.microsoft.com/office/powerpoint/2010/main" val="229344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4A09-1FD3-4534-9C19-FE30BBC0ED83}"/>
              </a:ext>
            </a:extLst>
          </p:cNvPr>
          <p:cNvSpPr>
            <a:spLocks noGrp="1"/>
          </p:cNvSpPr>
          <p:nvPr>
            <p:ph type="title"/>
          </p:nvPr>
        </p:nvSpPr>
        <p:spPr/>
        <p:txBody>
          <a:bodyPr/>
          <a:lstStyle/>
          <a:p>
            <a:r>
              <a:rPr lang="en-US" dirty="0"/>
              <a:t>A (very brief) history of land acknowledgments</a:t>
            </a:r>
          </a:p>
        </p:txBody>
      </p:sp>
      <p:sp>
        <p:nvSpPr>
          <p:cNvPr id="3" name="Content Placeholder 2">
            <a:extLst>
              <a:ext uri="{FF2B5EF4-FFF2-40B4-BE49-F238E27FC236}">
                <a16:creationId xmlns:a16="http://schemas.microsoft.com/office/drawing/2014/main" id="{AE0E44E8-4FE6-4808-AD78-F66843F9BF6E}"/>
              </a:ext>
            </a:extLst>
          </p:cNvPr>
          <p:cNvSpPr>
            <a:spLocks noGrp="1"/>
          </p:cNvSpPr>
          <p:nvPr>
            <p:ph idx="1"/>
          </p:nvPr>
        </p:nvSpPr>
        <p:spPr/>
        <p:txBody>
          <a:bodyPr>
            <a:normAutofit/>
          </a:bodyPr>
          <a:lstStyle/>
          <a:p>
            <a:r>
              <a:rPr lang="en-US" sz="2400" dirty="0"/>
              <a:t>Australia, New Zealand, Canada, United States – recognize these 4?</a:t>
            </a:r>
          </a:p>
          <a:p>
            <a:r>
              <a:rPr lang="en-US" sz="2400" dirty="0"/>
              <a:t>Excerpt from piece in New Yorker: “Canada’s Impossible Acknowledgement” (2017)</a:t>
            </a:r>
          </a:p>
          <a:p>
            <a:r>
              <a:rPr lang="en-US" sz="2800" dirty="0"/>
              <a:t>Land acknowledgment can only be a beginning. It is a “step against indigenous erasure”*. It is a call to action.</a:t>
            </a:r>
          </a:p>
          <a:p>
            <a:pPr marL="0" indent="0">
              <a:buNone/>
            </a:pPr>
            <a:endParaRPr lang="en-US" sz="2400" dirty="0"/>
          </a:p>
        </p:txBody>
      </p:sp>
      <p:sp>
        <p:nvSpPr>
          <p:cNvPr id="4" name="TextBox 3">
            <a:extLst>
              <a:ext uri="{FF2B5EF4-FFF2-40B4-BE49-F238E27FC236}">
                <a16:creationId xmlns:a16="http://schemas.microsoft.com/office/drawing/2014/main" id="{DBACAB8D-D9DB-334C-AF08-A41C97F97788}"/>
              </a:ext>
            </a:extLst>
          </p:cNvPr>
          <p:cNvSpPr txBox="1"/>
          <p:nvPr/>
        </p:nvSpPr>
        <p:spPr>
          <a:xfrm>
            <a:off x="548640" y="6131859"/>
            <a:ext cx="6841864" cy="646331"/>
          </a:xfrm>
          <a:prstGeom prst="rect">
            <a:avLst/>
          </a:prstGeom>
          <a:noFill/>
        </p:spPr>
        <p:txBody>
          <a:bodyPr wrap="square" rtlCol="0">
            <a:spAutoFit/>
          </a:bodyPr>
          <a:lstStyle/>
          <a:p>
            <a:r>
              <a:rPr lang="en-US" dirty="0"/>
              <a:t>* </a:t>
            </a:r>
            <a:r>
              <a:rPr lang="en-US" dirty="0" err="1"/>
              <a:t>www.insightintodiversity.com</a:t>
            </a:r>
            <a:r>
              <a:rPr lang="en-US" dirty="0"/>
              <a:t>/acknowledging-native-land-is-a-step-against-indigenous-erasure</a:t>
            </a:r>
          </a:p>
        </p:txBody>
      </p:sp>
    </p:spTree>
    <p:extLst>
      <p:ext uri="{BB962C8B-B14F-4D97-AF65-F5344CB8AC3E}">
        <p14:creationId xmlns:p14="http://schemas.microsoft.com/office/powerpoint/2010/main" val="17688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B646-608A-4001-BF71-664FF55C6F54}"/>
              </a:ext>
            </a:extLst>
          </p:cNvPr>
          <p:cNvSpPr>
            <a:spLocks noGrp="1"/>
          </p:cNvSpPr>
          <p:nvPr>
            <p:ph type="title"/>
          </p:nvPr>
        </p:nvSpPr>
        <p:spPr>
          <a:xfrm>
            <a:off x="2231136" y="443629"/>
            <a:ext cx="7729728" cy="1188720"/>
          </a:xfrm>
        </p:spPr>
        <p:txBody>
          <a:bodyPr/>
          <a:lstStyle/>
          <a:p>
            <a:r>
              <a:rPr lang="en-US" dirty="0"/>
              <a:t>Concerns expressed by indigenous</a:t>
            </a:r>
          </a:p>
        </p:txBody>
      </p:sp>
      <p:sp>
        <p:nvSpPr>
          <p:cNvPr id="3" name="Content Placeholder 2">
            <a:extLst>
              <a:ext uri="{FF2B5EF4-FFF2-40B4-BE49-F238E27FC236}">
                <a16:creationId xmlns:a16="http://schemas.microsoft.com/office/drawing/2014/main" id="{CB3636DE-FE30-42C6-A671-BE2628149A19}"/>
              </a:ext>
            </a:extLst>
          </p:cNvPr>
          <p:cNvSpPr>
            <a:spLocks noGrp="1"/>
          </p:cNvSpPr>
          <p:nvPr>
            <p:ph idx="1"/>
          </p:nvPr>
        </p:nvSpPr>
        <p:spPr>
          <a:xfrm>
            <a:off x="2231136" y="1878008"/>
            <a:ext cx="7729728" cy="3101983"/>
          </a:xfrm>
        </p:spPr>
        <p:txBody>
          <a:bodyPr>
            <a:noAutofit/>
          </a:bodyPr>
          <a:lstStyle/>
          <a:p>
            <a:r>
              <a:rPr lang="en-US" sz="2400" dirty="0"/>
              <a:t>Statements lack authenticity (repetitive; lacking </a:t>
            </a:r>
            <a:r>
              <a:rPr lang="en-US" sz="2400" i="1" dirty="0"/>
              <a:t>context</a:t>
            </a:r>
            <a:r>
              <a:rPr lang="en-US" sz="2400" dirty="0"/>
              <a:t>; said without feeling; mispronunciations)</a:t>
            </a:r>
          </a:p>
          <a:p>
            <a:r>
              <a:rPr lang="en-US" sz="2400" dirty="0"/>
              <a:t>Statement is simply to “check a box” in overall DEIJ initiatives</a:t>
            </a:r>
          </a:p>
          <a:p>
            <a:r>
              <a:rPr lang="en-US" sz="2400" dirty="0"/>
              <a:t>Many statements speak to an Indigenous past, but not a present (erasure)</a:t>
            </a:r>
          </a:p>
          <a:p>
            <a:r>
              <a:rPr lang="en-US" sz="2400" dirty="0"/>
              <a:t>“Settler moves to innocence” *</a:t>
            </a:r>
          </a:p>
          <a:p>
            <a:r>
              <a:rPr lang="en-US" sz="2400" dirty="0"/>
              <a:t>Land acknowledgment ≠ decolonization </a:t>
            </a:r>
          </a:p>
        </p:txBody>
      </p:sp>
      <p:sp>
        <p:nvSpPr>
          <p:cNvPr id="4" name="TextBox 3">
            <a:extLst>
              <a:ext uri="{FF2B5EF4-FFF2-40B4-BE49-F238E27FC236}">
                <a16:creationId xmlns:a16="http://schemas.microsoft.com/office/drawing/2014/main" id="{2A1851D0-CD31-4FBC-8575-AE9C9ED42E90}"/>
              </a:ext>
            </a:extLst>
          </p:cNvPr>
          <p:cNvSpPr txBox="1"/>
          <p:nvPr/>
        </p:nvSpPr>
        <p:spPr>
          <a:xfrm>
            <a:off x="154911" y="5873798"/>
            <a:ext cx="10001839" cy="923330"/>
          </a:xfrm>
          <a:prstGeom prst="rect">
            <a:avLst/>
          </a:prstGeom>
          <a:noFill/>
        </p:spPr>
        <p:txBody>
          <a:bodyPr wrap="square" rtlCol="0">
            <a:spAutoFit/>
          </a:bodyPr>
          <a:lstStyle/>
          <a:p>
            <a:r>
              <a:rPr lang="en-US" dirty="0"/>
              <a:t>* Phrase from Tuck &amp; Yang (2012)’s “Decolonization is not a metaphor”</a:t>
            </a:r>
          </a:p>
          <a:p>
            <a:pPr marL="285750" indent="-285750">
              <a:buFont typeface="Arial" panose="020B0604020202020204" pitchFamily="34" charset="0"/>
              <a:buChar char="•"/>
            </a:pPr>
            <a:r>
              <a:rPr lang="en-US" dirty="0"/>
              <a:t>Source for concerns: “Indigenous Artists Tell Us What They Think About Land Acknowledgements” – G. </a:t>
            </a:r>
            <a:r>
              <a:rPr lang="en-US" dirty="0" err="1"/>
              <a:t>Isador</a:t>
            </a:r>
            <a:r>
              <a:rPr lang="en-US" dirty="0"/>
              <a:t> at </a:t>
            </a:r>
            <a:r>
              <a:rPr lang="en-US" dirty="0" err="1"/>
              <a:t>Vice.com</a:t>
            </a:r>
            <a:r>
              <a:rPr lang="en-US" dirty="0"/>
              <a:t>, August 9, 2019</a:t>
            </a:r>
          </a:p>
        </p:txBody>
      </p:sp>
    </p:spTree>
    <p:extLst>
      <p:ext uri="{BB962C8B-B14F-4D97-AF65-F5344CB8AC3E}">
        <p14:creationId xmlns:p14="http://schemas.microsoft.com/office/powerpoint/2010/main" val="65015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EE7D-5124-0941-A8A5-D5153E9657E6}"/>
              </a:ext>
            </a:extLst>
          </p:cNvPr>
          <p:cNvSpPr>
            <a:spLocks noGrp="1"/>
          </p:cNvSpPr>
          <p:nvPr>
            <p:ph type="title"/>
          </p:nvPr>
        </p:nvSpPr>
        <p:spPr/>
        <p:txBody>
          <a:bodyPr/>
          <a:lstStyle/>
          <a:p>
            <a:r>
              <a:rPr lang="en-US" dirty="0"/>
              <a:t>UMBC’s land acknowledgment</a:t>
            </a:r>
          </a:p>
        </p:txBody>
      </p:sp>
      <p:sp>
        <p:nvSpPr>
          <p:cNvPr id="3" name="Content Placeholder 2">
            <a:extLst>
              <a:ext uri="{FF2B5EF4-FFF2-40B4-BE49-F238E27FC236}">
                <a16:creationId xmlns:a16="http://schemas.microsoft.com/office/drawing/2014/main" id="{9CCDCBE1-6710-7642-8991-39EC62F013FF}"/>
              </a:ext>
            </a:extLst>
          </p:cNvPr>
          <p:cNvSpPr>
            <a:spLocks noGrp="1"/>
          </p:cNvSpPr>
          <p:nvPr>
            <p:ph idx="1"/>
          </p:nvPr>
        </p:nvSpPr>
        <p:spPr>
          <a:xfrm>
            <a:off x="1570616" y="2638044"/>
            <a:ext cx="8853543" cy="3101983"/>
          </a:xfrm>
        </p:spPr>
        <p:txBody>
          <a:bodyPr>
            <a:normAutofit fontScale="92500" lnSpcReduction="10000"/>
          </a:bodyPr>
          <a:lstStyle/>
          <a:p>
            <a:pPr marL="0" indent="0" algn="ctr">
              <a:buNone/>
            </a:pPr>
            <a:r>
              <a:rPr lang="en-US" sz="2800" i="1" dirty="0"/>
              <a:t>UMBC was established upon the land of the Piscataway Conoy and Susquehannock peoples. Over time, citizens of many more indigenous nations have come to reside in this region. We humbly offer our respects to all past, present, and future indigenous people connected to this place.</a:t>
            </a:r>
          </a:p>
          <a:p>
            <a:pPr marL="0" indent="0" algn="ctr">
              <a:buNone/>
            </a:pPr>
            <a:endParaRPr lang="en-US" i="1" dirty="0"/>
          </a:p>
          <a:p>
            <a:pPr marL="0" indent="0" algn="ctr">
              <a:buNone/>
            </a:pPr>
            <a:r>
              <a:rPr lang="en-US" i="1" dirty="0"/>
              <a:t>(crafted by Dr. Ashley </a:t>
            </a:r>
            <a:r>
              <a:rPr lang="en-US" i="1" dirty="0" err="1"/>
              <a:t>Minner</a:t>
            </a:r>
            <a:r>
              <a:rPr lang="en-US" i="1" dirty="0"/>
              <a:t>, Professor of the Practice and Folklorist in the Department of American Studies, member of Lumbee Tribe of North Carolina, https://</a:t>
            </a:r>
            <a:r>
              <a:rPr lang="en-US" i="1" dirty="0" err="1"/>
              <a:t>amst.umbc.edu</a:t>
            </a:r>
            <a:r>
              <a:rPr lang="en-US" i="1" dirty="0"/>
              <a:t>/faculty-and-staff/</a:t>
            </a:r>
            <a:r>
              <a:rPr lang="en-US" i="1" dirty="0" err="1"/>
              <a:t>ashley-minner</a:t>
            </a:r>
            <a:r>
              <a:rPr lang="en-US" i="1" dirty="0"/>
              <a:t>/)</a:t>
            </a:r>
            <a:endParaRPr lang="en-US" dirty="0"/>
          </a:p>
        </p:txBody>
      </p:sp>
      <p:sp>
        <p:nvSpPr>
          <p:cNvPr id="4" name="TextBox 3">
            <a:extLst>
              <a:ext uri="{FF2B5EF4-FFF2-40B4-BE49-F238E27FC236}">
                <a16:creationId xmlns:a16="http://schemas.microsoft.com/office/drawing/2014/main" id="{0E85E7F7-EA21-E546-93EB-F30BDA656832}"/>
              </a:ext>
            </a:extLst>
          </p:cNvPr>
          <p:cNvSpPr txBox="1"/>
          <p:nvPr/>
        </p:nvSpPr>
        <p:spPr>
          <a:xfrm>
            <a:off x="2231136" y="5762994"/>
            <a:ext cx="8053175" cy="923330"/>
          </a:xfrm>
          <a:prstGeom prst="rect">
            <a:avLst/>
          </a:prstGeom>
          <a:noFill/>
        </p:spPr>
        <p:txBody>
          <a:bodyPr wrap="square" rtlCol="0">
            <a:spAutoFit/>
          </a:bodyPr>
          <a:lstStyle/>
          <a:p>
            <a:r>
              <a:rPr lang="en-US" u="sng" dirty="0"/>
              <a:t>Note: </a:t>
            </a:r>
            <a:r>
              <a:rPr lang="en-US" dirty="0"/>
              <a:t>You can learn more about the land where you live by entering your address / hometown into </a:t>
            </a:r>
            <a:r>
              <a:rPr lang="en-US" dirty="0">
                <a:hlinkClick r:id="rId2"/>
              </a:rPr>
              <a:t>http://nativelands.ca</a:t>
            </a:r>
            <a:endParaRPr lang="en-US" dirty="0"/>
          </a:p>
          <a:p>
            <a:r>
              <a:rPr lang="en-US" dirty="0" err="1"/>
              <a:t>Nacotchtank</a:t>
            </a:r>
            <a:r>
              <a:rPr lang="en-US" dirty="0"/>
              <a:t> &amp; Piscataway = Takoma Park, MD</a:t>
            </a:r>
          </a:p>
        </p:txBody>
      </p:sp>
    </p:spTree>
    <p:extLst>
      <p:ext uri="{BB962C8B-B14F-4D97-AF65-F5344CB8AC3E}">
        <p14:creationId xmlns:p14="http://schemas.microsoft.com/office/powerpoint/2010/main" val="308577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ED7B5-83AE-2044-980A-2766E81787CE}"/>
              </a:ext>
            </a:extLst>
          </p:cNvPr>
          <p:cNvSpPr>
            <a:spLocks noGrp="1"/>
          </p:cNvSpPr>
          <p:nvPr>
            <p:ph type="title"/>
          </p:nvPr>
        </p:nvSpPr>
        <p:spPr>
          <a:xfrm>
            <a:off x="2231136" y="276202"/>
            <a:ext cx="7729728" cy="1188720"/>
          </a:xfrm>
        </p:spPr>
        <p:txBody>
          <a:bodyPr/>
          <a:lstStyle/>
          <a:p>
            <a:r>
              <a:rPr lang="en-US" dirty="0"/>
              <a:t>Land acknowledgment working group</a:t>
            </a:r>
          </a:p>
        </p:txBody>
      </p:sp>
      <p:sp>
        <p:nvSpPr>
          <p:cNvPr id="3" name="Content Placeholder 2">
            <a:extLst>
              <a:ext uri="{FF2B5EF4-FFF2-40B4-BE49-F238E27FC236}">
                <a16:creationId xmlns:a16="http://schemas.microsoft.com/office/drawing/2014/main" id="{D941F55E-A65C-2145-96C7-3ACB8620EB90}"/>
              </a:ext>
            </a:extLst>
          </p:cNvPr>
          <p:cNvSpPr>
            <a:spLocks noGrp="1"/>
          </p:cNvSpPr>
          <p:nvPr>
            <p:ph idx="1"/>
          </p:nvPr>
        </p:nvSpPr>
        <p:spPr>
          <a:xfrm>
            <a:off x="2231136" y="1702128"/>
            <a:ext cx="7729728" cy="3101983"/>
          </a:xfrm>
        </p:spPr>
        <p:txBody>
          <a:bodyPr>
            <a:noAutofit/>
          </a:bodyPr>
          <a:lstStyle/>
          <a:p>
            <a:r>
              <a:rPr lang="en-US" sz="2400" dirty="0"/>
              <a:t>Convened in beginning of 2021 as working group for Inclusion Council</a:t>
            </a:r>
          </a:p>
          <a:p>
            <a:r>
              <a:rPr lang="en-US" sz="2400" dirty="0"/>
              <a:t>Initially combined with Divestment working group (now separate)</a:t>
            </a:r>
          </a:p>
          <a:p>
            <a:r>
              <a:rPr lang="en-US" sz="2400" dirty="0"/>
              <a:t>5 active members (faculty, staff) – all non-Indigenous</a:t>
            </a:r>
          </a:p>
          <a:p>
            <a:r>
              <a:rPr lang="en-US" sz="2400" dirty="0"/>
              <a:t>Series of recommendations issued in report to OEI in May 2021</a:t>
            </a:r>
          </a:p>
          <a:p>
            <a:r>
              <a:rPr lang="en-US" sz="2400" dirty="0"/>
              <a:t>Immediate actions: Outreach with Piscataway; connections with groups in Baltimore; connecting students/faculty/staff who identify as Indigenous; outreach/engagement re: UMBC’s statement and suggested use</a:t>
            </a:r>
          </a:p>
          <a:p>
            <a:endParaRPr lang="en-US" sz="2400" dirty="0"/>
          </a:p>
        </p:txBody>
      </p:sp>
    </p:spTree>
    <p:extLst>
      <p:ext uri="{BB962C8B-B14F-4D97-AF65-F5344CB8AC3E}">
        <p14:creationId xmlns:p14="http://schemas.microsoft.com/office/powerpoint/2010/main" val="376643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7688-199C-9542-85C0-23EC92556FB5}"/>
              </a:ext>
            </a:extLst>
          </p:cNvPr>
          <p:cNvSpPr>
            <a:spLocks noGrp="1"/>
          </p:cNvSpPr>
          <p:nvPr>
            <p:ph type="title"/>
          </p:nvPr>
        </p:nvSpPr>
        <p:spPr/>
        <p:txBody>
          <a:bodyPr/>
          <a:lstStyle/>
          <a:p>
            <a:r>
              <a:rPr lang="en-US" dirty="0"/>
              <a:t>UMBC Library action on land acknowledgment</a:t>
            </a:r>
          </a:p>
        </p:txBody>
      </p:sp>
      <p:sp>
        <p:nvSpPr>
          <p:cNvPr id="3" name="Content Placeholder 2">
            <a:extLst>
              <a:ext uri="{FF2B5EF4-FFF2-40B4-BE49-F238E27FC236}">
                <a16:creationId xmlns:a16="http://schemas.microsoft.com/office/drawing/2014/main" id="{B2466891-34A0-F949-9214-98742BA19BF6}"/>
              </a:ext>
            </a:extLst>
          </p:cNvPr>
          <p:cNvSpPr>
            <a:spLocks noGrp="1"/>
          </p:cNvSpPr>
          <p:nvPr>
            <p:ph idx="1"/>
          </p:nvPr>
        </p:nvSpPr>
        <p:spPr>
          <a:xfrm>
            <a:off x="2231136" y="2269864"/>
            <a:ext cx="7729728" cy="4023360"/>
          </a:xfrm>
        </p:spPr>
        <p:txBody>
          <a:bodyPr>
            <a:noAutofit/>
          </a:bodyPr>
          <a:lstStyle/>
          <a:p>
            <a:r>
              <a:rPr lang="en-US" sz="2000" dirty="0"/>
              <a:t>Special collections – history and present of Indigenous Peoples in Maryland &amp; beyond.</a:t>
            </a:r>
          </a:p>
          <a:p>
            <a:r>
              <a:rPr lang="en-US" sz="2000" dirty="0"/>
              <a:t>Invited speakers </a:t>
            </a:r>
          </a:p>
          <a:p>
            <a:r>
              <a:rPr lang="en-US" sz="2000" dirty="0"/>
              <a:t>Storytelling – oral histories</a:t>
            </a:r>
          </a:p>
          <a:p>
            <a:r>
              <a:rPr lang="en-US" sz="2000" dirty="0"/>
              <a:t>Gallery space – exhibits</a:t>
            </a:r>
          </a:p>
          <a:p>
            <a:r>
              <a:rPr lang="en-US" sz="2000" dirty="0"/>
              <a:t>Assistance with “decolonizing” the syllabus, reading list, citations – access to references</a:t>
            </a:r>
          </a:p>
          <a:p>
            <a:r>
              <a:rPr lang="en-US" sz="2000" dirty="0"/>
              <a:t>What more? Your ideas!</a:t>
            </a:r>
          </a:p>
        </p:txBody>
      </p:sp>
    </p:spTree>
    <p:extLst>
      <p:ext uri="{BB962C8B-B14F-4D97-AF65-F5344CB8AC3E}">
        <p14:creationId xmlns:p14="http://schemas.microsoft.com/office/powerpoint/2010/main" val="340572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307A-1154-49CA-B109-1881B5FAEA29}"/>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A8B3CE68-E21D-4B96-89AE-9B1438767BF6}"/>
              </a:ext>
            </a:extLst>
          </p:cNvPr>
          <p:cNvSpPr>
            <a:spLocks noGrp="1"/>
          </p:cNvSpPr>
          <p:nvPr>
            <p:ph idx="1"/>
          </p:nvPr>
        </p:nvSpPr>
        <p:spPr/>
        <p:txBody>
          <a:bodyPr/>
          <a:lstStyle/>
          <a:p>
            <a:r>
              <a:rPr lang="en-US" dirty="0"/>
              <a:t>Maggie Holland – GES – </a:t>
            </a:r>
            <a:r>
              <a:rPr lang="en-US" dirty="0">
                <a:hlinkClick r:id="rId2"/>
              </a:rPr>
              <a:t>mholland@umbc.edu</a:t>
            </a:r>
            <a:endParaRPr lang="en-US" dirty="0"/>
          </a:p>
          <a:p>
            <a:r>
              <a:rPr lang="en-US" dirty="0"/>
              <a:t>Shelly </a:t>
            </a:r>
            <a:r>
              <a:rPr lang="en-US" dirty="0" err="1"/>
              <a:t>Wiechelt</a:t>
            </a:r>
            <a:r>
              <a:rPr lang="en-US" dirty="0"/>
              <a:t> – BSWP – </a:t>
            </a:r>
            <a:r>
              <a:rPr lang="en-US" dirty="0">
                <a:hlinkClick r:id="rId3"/>
              </a:rPr>
              <a:t>wiechelt@umbc.edu</a:t>
            </a:r>
            <a:endParaRPr lang="en-US" dirty="0"/>
          </a:p>
          <a:p>
            <a:endParaRPr lang="en-US" dirty="0"/>
          </a:p>
        </p:txBody>
      </p:sp>
    </p:spTree>
    <p:extLst>
      <p:ext uri="{BB962C8B-B14F-4D97-AF65-F5344CB8AC3E}">
        <p14:creationId xmlns:p14="http://schemas.microsoft.com/office/powerpoint/2010/main" val="424893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00D16F-4745-4152-817E-B4AA8A49A059}"/>
              </a:ext>
            </a:extLst>
          </p:cNvPr>
          <p:cNvSpPr>
            <a:spLocks noGrp="1"/>
          </p:cNvSpPr>
          <p:nvPr>
            <p:ph type="title"/>
          </p:nvPr>
        </p:nvSpPr>
        <p:spPr>
          <a:xfrm>
            <a:off x="640080" y="2681105"/>
            <a:ext cx="3401568" cy="1495794"/>
          </a:xfrm>
          <a:prstGeom prst="ellipse">
            <a:avLst/>
          </a:prstGeom>
          <a:solidFill>
            <a:srgbClr val="FFFFFF"/>
          </a:solidFill>
          <a:ln>
            <a:solidFill>
              <a:srgbClr val="262626"/>
            </a:solidFill>
          </a:ln>
        </p:spPr>
        <p:txBody>
          <a:bodyPr>
            <a:normAutofit/>
          </a:bodyPr>
          <a:lstStyle/>
          <a:p>
            <a:r>
              <a:rPr lang="en-US" sz="2400"/>
              <a:t>Today’s session</a:t>
            </a:r>
          </a:p>
        </p:txBody>
      </p:sp>
      <p:sp useBgFill="1">
        <p:nvSpPr>
          <p:cNvPr id="20" name="Rectangle 19">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E8A683C9-CA31-443B-889A-F3B9F2D032D4}"/>
              </a:ext>
            </a:extLst>
          </p:cNvPr>
          <p:cNvGraphicFramePr>
            <a:graphicFrameLocks noGrp="1"/>
          </p:cNvGraphicFramePr>
          <p:nvPr>
            <p:ph idx="1"/>
            <p:extLst>
              <p:ext uri="{D42A27DB-BD31-4B8C-83A1-F6EECF244321}">
                <p14:modId xmlns:p14="http://schemas.microsoft.com/office/powerpoint/2010/main" val="1083571882"/>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50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EE7D-5124-0941-A8A5-D5153E9657E6}"/>
              </a:ext>
            </a:extLst>
          </p:cNvPr>
          <p:cNvSpPr>
            <a:spLocks noGrp="1"/>
          </p:cNvSpPr>
          <p:nvPr>
            <p:ph type="title"/>
          </p:nvPr>
        </p:nvSpPr>
        <p:spPr/>
        <p:txBody>
          <a:bodyPr/>
          <a:lstStyle/>
          <a:p>
            <a:r>
              <a:rPr lang="en-US" dirty="0"/>
              <a:t>UMBC’s land acknowledgment</a:t>
            </a:r>
          </a:p>
        </p:txBody>
      </p:sp>
      <p:sp>
        <p:nvSpPr>
          <p:cNvPr id="3" name="Content Placeholder 2">
            <a:extLst>
              <a:ext uri="{FF2B5EF4-FFF2-40B4-BE49-F238E27FC236}">
                <a16:creationId xmlns:a16="http://schemas.microsoft.com/office/drawing/2014/main" id="{9CCDCBE1-6710-7642-8991-39EC62F013FF}"/>
              </a:ext>
            </a:extLst>
          </p:cNvPr>
          <p:cNvSpPr>
            <a:spLocks noGrp="1"/>
          </p:cNvSpPr>
          <p:nvPr>
            <p:ph idx="1"/>
          </p:nvPr>
        </p:nvSpPr>
        <p:spPr>
          <a:xfrm>
            <a:off x="1570616" y="2638044"/>
            <a:ext cx="8853543" cy="3101983"/>
          </a:xfrm>
        </p:spPr>
        <p:txBody>
          <a:bodyPr>
            <a:normAutofit/>
          </a:bodyPr>
          <a:lstStyle/>
          <a:p>
            <a:pPr marL="0" indent="0" algn="ctr">
              <a:buNone/>
            </a:pPr>
            <a:r>
              <a:rPr lang="en-US" sz="2800" i="1" dirty="0"/>
              <a:t>UMBC was established upon the land of the Piscataway Conoy and Susquehannock peoples. Over time, citizens of many more indigenous nations have come to reside in this region. We humbly offer our respects to all past, present, and future indigenous people connected to this place.</a:t>
            </a:r>
          </a:p>
          <a:p>
            <a:pPr marL="0" indent="0" algn="ctr">
              <a:buNone/>
            </a:pPr>
            <a:endParaRPr lang="en-US" i="1" dirty="0"/>
          </a:p>
        </p:txBody>
      </p:sp>
      <p:sp>
        <p:nvSpPr>
          <p:cNvPr id="5" name="TextBox 4">
            <a:extLst>
              <a:ext uri="{FF2B5EF4-FFF2-40B4-BE49-F238E27FC236}">
                <a16:creationId xmlns:a16="http://schemas.microsoft.com/office/drawing/2014/main" id="{4D034791-D28E-432D-9EDC-9B20BBE24006}"/>
              </a:ext>
            </a:extLst>
          </p:cNvPr>
          <p:cNvSpPr txBox="1"/>
          <p:nvPr/>
        </p:nvSpPr>
        <p:spPr>
          <a:xfrm>
            <a:off x="1272618" y="6061436"/>
            <a:ext cx="9945279" cy="646331"/>
          </a:xfrm>
          <a:prstGeom prst="rect">
            <a:avLst/>
          </a:prstGeom>
          <a:noFill/>
        </p:spPr>
        <p:txBody>
          <a:bodyPr wrap="square" rtlCol="0">
            <a:spAutoFit/>
          </a:bodyPr>
          <a:lstStyle/>
          <a:p>
            <a:pPr algn="ctr"/>
            <a:r>
              <a:rPr lang="en-US" sz="1200" i="1" dirty="0"/>
              <a:t>(crafted by Dr. Ashley </a:t>
            </a:r>
            <a:r>
              <a:rPr lang="en-US" sz="1200" i="1" dirty="0" err="1"/>
              <a:t>Minner</a:t>
            </a:r>
            <a:r>
              <a:rPr lang="en-US" sz="1200" i="1" dirty="0"/>
              <a:t>, Professor of the Practice and Folklorist in the Department of American Studies, member of Lumbee Tribe of North Carolina, https://amst.umbc.edu/faculty-and-staff/ashley-minner/)</a:t>
            </a:r>
            <a:endParaRPr lang="en-US" sz="1200" dirty="0"/>
          </a:p>
          <a:p>
            <a:pPr algn="ctr"/>
            <a:endParaRPr lang="en-US" sz="1200" dirty="0"/>
          </a:p>
        </p:txBody>
      </p:sp>
    </p:spTree>
    <p:extLst>
      <p:ext uri="{BB962C8B-B14F-4D97-AF65-F5344CB8AC3E}">
        <p14:creationId xmlns:p14="http://schemas.microsoft.com/office/powerpoint/2010/main" val="1603709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78CA0-10C8-DB4D-AB01-CFAA25E14C55}"/>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What does it mean to be indigenous?</a:t>
            </a:r>
          </a:p>
        </p:txBody>
      </p:sp>
      <p:sp>
        <p:nvSpPr>
          <p:cNvPr id="3" name="Content Placeholder 2">
            <a:extLst>
              <a:ext uri="{FF2B5EF4-FFF2-40B4-BE49-F238E27FC236}">
                <a16:creationId xmlns:a16="http://schemas.microsoft.com/office/drawing/2014/main" id="{A04D148B-F804-B543-85D1-6854D71924ED}"/>
              </a:ext>
            </a:extLst>
          </p:cNvPr>
          <p:cNvSpPr>
            <a:spLocks noGrp="1"/>
          </p:cNvSpPr>
          <p:nvPr>
            <p:ph idx="1"/>
          </p:nvPr>
        </p:nvSpPr>
        <p:spPr>
          <a:xfrm>
            <a:off x="643468" y="2638044"/>
            <a:ext cx="3363974" cy="3415622"/>
          </a:xfrm>
        </p:spPr>
        <p:txBody>
          <a:bodyPr>
            <a:normAutofit/>
          </a:bodyPr>
          <a:lstStyle/>
          <a:p>
            <a:r>
              <a:rPr lang="en-US" sz="2000" dirty="0">
                <a:solidFill>
                  <a:schemeClr val="bg1"/>
                </a:solidFill>
              </a:rPr>
              <a:t>Indigeneity = Indigenous + Identity</a:t>
            </a:r>
          </a:p>
          <a:p>
            <a:r>
              <a:rPr lang="en-US" sz="2000" dirty="0">
                <a:solidFill>
                  <a:schemeClr val="bg1"/>
                </a:solidFill>
              </a:rPr>
              <a:t>A population’s distinct set of knowledge, beliefs, interpretations, and practices about the natural world, referred to as ‘cosmologies’ </a:t>
            </a:r>
          </a:p>
        </p:txBody>
      </p:sp>
      <p:graphicFrame>
        <p:nvGraphicFramePr>
          <p:cNvPr id="4" name="Table 3">
            <a:extLst>
              <a:ext uri="{FF2B5EF4-FFF2-40B4-BE49-F238E27FC236}">
                <a16:creationId xmlns:a16="http://schemas.microsoft.com/office/drawing/2014/main" id="{BE0E54F8-2237-D943-A416-A90F08E6A114}"/>
              </a:ext>
            </a:extLst>
          </p:cNvPr>
          <p:cNvGraphicFramePr>
            <a:graphicFrameLocks noGrp="1"/>
          </p:cNvGraphicFramePr>
          <p:nvPr>
            <p:extLst>
              <p:ext uri="{D42A27DB-BD31-4B8C-83A1-F6EECF244321}">
                <p14:modId xmlns:p14="http://schemas.microsoft.com/office/powerpoint/2010/main" val="2166849011"/>
              </p:ext>
            </p:extLst>
          </p:nvPr>
        </p:nvGraphicFramePr>
        <p:xfrm>
          <a:off x="5297763" y="936664"/>
          <a:ext cx="6250769" cy="4823810"/>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6250769">
                  <a:extLst>
                    <a:ext uri="{9D8B030D-6E8A-4147-A177-3AD203B41FA5}">
                      <a16:colId xmlns:a16="http://schemas.microsoft.com/office/drawing/2014/main" val="3326501007"/>
                    </a:ext>
                  </a:extLst>
                </a:gridCol>
              </a:tblGrid>
              <a:tr h="770668">
                <a:tc>
                  <a:txBody>
                    <a:bodyPr/>
                    <a:lstStyle/>
                    <a:p>
                      <a:pPr marL="342900" marR="0" lvl="0" indent="-342900">
                        <a:spcBef>
                          <a:spcPts val="0"/>
                        </a:spcBef>
                        <a:spcAft>
                          <a:spcPts val="0"/>
                        </a:spcAft>
                        <a:buFont typeface="Symbol" pitchFamily="2" charset="2"/>
                        <a:buChar char=""/>
                      </a:pPr>
                      <a:r>
                        <a:rPr lang="en-US" sz="1900" b="1" cap="all" spc="60">
                          <a:solidFill>
                            <a:schemeClr val="tx1"/>
                          </a:solidFill>
                          <a:effectLst/>
                        </a:rPr>
                        <a:t>Self-identification as ‘indigenous’</a:t>
                      </a:r>
                      <a:endParaRPr lang="en-US" sz="19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4074" marR="214074" marT="214074" marB="214074">
                    <a:lnL w="12700" cmpd="sng">
                      <a:noFill/>
                    </a:lnL>
                    <a:lnR w="12700" cmpd="sng">
                      <a:noFill/>
                    </a:lnR>
                    <a:lnT w="12700" cmpd="sng">
                      <a:noFill/>
                    </a:lnT>
                    <a:lnB w="38100" cmpd="sng">
                      <a:noFill/>
                    </a:lnB>
                    <a:noFill/>
                  </a:tcPr>
                </a:tc>
                <a:extLst>
                  <a:ext uri="{0D108BD9-81ED-4DB2-BD59-A6C34878D82A}">
                    <a16:rowId xmlns:a16="http://schemas.microsoft.com/office/drawing/2014/main" val="3129857667"/>
                  </a:ext>
                </a:extLst>
              </a:tr>
              <a:tr h="485235">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Distinct language and culture</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823288205"/>
                  </a:ext>
                </a:extLst>
              </a:tr>
              <a:tr h="485235">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Distinct beliefs or cosmologies</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878910534"/>
                  </a:ext>
                </a:extLst>
              </a:tr>
              <a:tr h="770668">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Distinct and customary social, economic, and political conditions or systems</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322952214"/>
                  </a:ext>
                </a:extLst>
              </a:tr>
              <a:tr h="770668">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Strong link between livelihoods and territory, ecosystem goods, and services</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142758370"/>
                  </a:ext>
                </a:extLst>
              </a:tr>
              <a:tr h="770668">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Occupation of ancestral lands, or portions of them</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09515984"/>
                  </a:ext>
                </a:extLst>
              </a:tr>
              <a:tr h="770668">
                <a:tc>
                  <a:txBody>
                    <a:bodyPr/>
                    <a:lstStyle/>
                    <a:p>
                      <a:pPr marL="342900" marR="0" lvl="0" indent="-342900">
                        <a:spcBef>
                          <a:spcPts val="0"/>
                        </a:spcBef>
                        <a:spcAft>
                          <a:spcPts val="0"/>
                        </a:spcAft>
                        <a:buFont typeface="Symbol" pitchFamily="2" charset="2"/>
                        <a:buChar char=""/>
                      </a:pPr>
                      <a:r>
                        <a:rPr lang="en-US" sz="1900" b="1" cap="none" spc="0">
                          <a:solidFill>
                            <a:schemeClr val="tx1"/>
                          </a:solidFill>
                          <a:effectLst/>
                        </a:rPr>
                        <a:t>Historic continuity with pre-colonial/pre-settler societies</a:t>
                      </a:r>
                      <a:endParaRPr lang="en-US" sz="19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7037" marR="107037" marT="0" marB="142716">
                    <a:lnL w="12700" cmpd="sng">
                      <a:noFill/>
                      <a:prstDash val="solid"/>
                    </a:lnL>
                    <a:lnR w="12700" cmpd="sng">
                      <a:noFill/>
                      <a:prstDash val="solid"/>
                    </a:lnR>
                    <a:lnT w="12700" cmpd="sng">
                      <a:noFill/>
                      <a:prstDash val="solid"/>
                    </a:lnT>
                    <a:lnB w="12700" cmpd="sng">
                      <a:noFill/>
                      <a:prstDash val="solid"/>
                    </a:lnB>
                    <a:solidFill>
                      <a:srgbClr val="DAE3F3">
                        <a:alpha val="50196"/>
                      </a:srgbClr>
                    </a:solidFill>
                  </a:tcPr>
                </a:tc>
                <a:extLst>
                  <a:ext uri="{0D108BD9-81ED-4DB2-BD59-A6C34878D82A}">
                    <a16:rowId xmlns:a16="http://schemas.microsoft.com/office/drawing/2014/main" val="346168426"/>
                  </a:ext>
                </a:extLst>
              </a:tr>
            </a:tbl>
          </a:graphicData>
        </a:graphic>
      </p:graphicFrame>
      <p:sp>
        <p:nvSpPr>
          <p:cNvPr id="5" name="TextBox 4">
            <a:extLst>
              <a:ext uri="{FF2B5EF4-FFF2-40B4-BE49-F238E27FC236}">
                <a16:creationId xmlns:a16="http://schemas.microsoft.com/office/drawing/2014/main" id="{96F305FC-DDA5-0543-845A-174A1B0D7DB0}"/>
              </a:ext>
            </a:extLst>
          </p:cNvPr>
          <p:cNvSpPr txBox="1"/>
          <p:nvPr/>
        </p:nvSpPr>
        <p:spPr>
          <a:xfrm>
            <a:off x="4650910" y="5983495"/>
            <a:ext cx="7186108" cy="1015663"/>
          </a:xfrm>
          <a:prstGeom prst="rect">
            <a:avLst/>
          </a:prstGeom>
          <a:noFill/>
        </p:spPr>
        <p:txBody>
          <a:bodyPr wrap="square" rtlCol="0">
            <a:spAutoFit/>
          </a:bodyPr>
          <a:lstStyle/>
          <a:p>
            <a:r>
              <a:rPr lang="en-US" sz="1200" dirty="0"/>
              <a:t>International </a:t>
            </a:r>
            <a:r>
              <a:rPr lang="en-US" sz="1200" dirty="0" err="1"/>
              <a:t>Labour</a:t>
            </a:r>
            <a:r>
              <a:rPr lang="en-US" sz="1200" dirty="0"/>
              <a:t> </a:t>
            </a:r>
            <a:r>
              <a:rPr lang="en-US" sz="1200" dirty="0" err="1"/>
              <a:t>Organisation</a:t>
            </a:r>
            <a:r>
              <a:rPr lang="en-US" sz="1200" dirty="0"/>
              <a:t>, 1989, Convention 169 on Indigenous and Tribal Peoples in Independent Countries,</a:t>
            </a:r>
          </a:p>
          <a:p>
            <a:r>
              <a:rPr lang="en-US" sz="1200" dirty="0"/>
              <a:t>available at http://</a:t>
            </a:r>
            <a:r>
              <a:rPr lang="en-US" sz="1200" dirty="0" err="1"/>
              <a:t>www.ilo.org</a:t>
            </a:r>
            <a:r>
              <a:rPr lang="en-US" sz="1200" dirty="0"/>
              <a:t>/</a:t>
            </a:r>
            <a:r>
              <a:rPr lang="en-US" sz="1200" dirty="0" err="1"/>
              <a:t>dyn</a:t>
            </a:r>
            <a:r>
              <a:rPr lang="en-US" sz="1200" dirty="0"/>
              <a:t>/</a:t>
            </a:r>
            <a:r>
              <a:rPr lang="en-US" sz="1200" dirty="0" err="1"/>
              <a:t>normlex</a:t>
            </a:r>
            <a:r>
              <a:rPr lang="en-US" sz="1200" dirty="0"/>
              <a:t>/</a:t>
            </a:r>
            <a:r>
              <a:rPr lang="en-US" sz="1200" dirty="0" err="1"/>
              <a:t>en</a:t>
            </a:r>
            <a:r>
              <a:rPr lang="en-US" sz="1200" dirty="0"/>
              <a:t>/</a:t>
            </a:r>
            <a:r>
              <a:rPr lang="en-US" sz="1200" dirty="0" err="1"/>
              <a:t>f?p</a:t>
            </a:r>
            <a:r>
              <a:rPr lang="en-US" sz="1200" dirty="0"/>
              <a:t>=NORMLEXPUB:12100:0::NO::P12100_ILO_CODE:C169</a:t>
            </a:r>
          </a:p>
          <a:p>
            <a:r>
              <a:rPr lang="en-US" sz="1200" dirty="0"/>
              <a:t>http://</a:t>
            </a:r>
            <a:r>
              <a:rPr lang="en-US" sz="1200" dirty="0" err="1"/>
              <a:t>www.un.org</a:t>
            </a:r>
            <a:r>
              <a:rPr lang="en-US" sz="1200" dirty="0"/>
              <a:t>/</a:t>
            </a:r>
            <a:r>
              <a:rPr lang="en-US" sz="1200" dirty="0" err="1"/>
              <a:t>esa</a:t>
            </a:r>
            <a:r>
              <a:rPr lang="en-US" sz="1200" dirty="0"/>
              <a:t>/</a:t>
            </a:r>
            <a:r>
              <a:rPr lang="en-US" sz="1200" dirty="0" err="1"/>
              <a:t>socdev</a:t>
            </a:r>
            <a:r>
              <a:rPr lang="en-US" sz="1200" dirty="0"/>
              <a:t>/</a:t>
            </a:r>
            <a:r>
              <a:rPr lang="en-US" sz="1200" dirty="0" err="1"/>
              <a:t>unpfii</a:t>
            </a:r>
            <a:r>
              <a:rPr lang="en-US" sz="1200" dirty="0"/>
              <a:t>/documents/5session_factsheet1.pdf</a:t>
            </a:r>
          </a:p>
          <a:p>
            <a:endParaRPr lang="en-US" sz="1200" dirty="0"/>
          </a:p>
        </p:txBody>
      </p:sp>
    </p:spTree>
    <p:extLst>
      <p:ext uri="{BB962C8B-B14F-4D97-AF65-F5344CB8AC3E}">
        <p14:creationId xmlns:p14="http://schemas.microsoft.com/office/powerpoint/2010/main" val="133660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2E2B5-D3E1-4B80-9B2F-1138A4BB24B5}"/>
              </a:ext>
            </a:extLst>
          </p:cNvPr>
          <p:cNvSpPr>
            <a:spLocks noGrp="1"/>
          </p:cNvSpPr>
          <p:nvPr>
            <p:ph type="title"/>
          </p:nvPr>
        </p:nvSpPr>
        <p:spPr>
          <a:xfrm>
            <a:off x="2231136" y="265445"/>
            <a:ext cx="7729728" cy="1188720"/>
          </a:xfrm>
        </p:spPr>
        <p:txBody>
          <a:bodyPr/>
          <a:lstStyle/>
          <a:p>
            <a:r>
              <a:rPr lang="en-US" dirty="0"/>
              <a:t>Indigenous relationships to land</a:t>
            </a:r>
          </a:p>
        </p:txBody>
      </p:sp>
      <p:sp>
        <p:nvSpPr>
          <p:cNvPr id="3" name="Content Placeholder 2">
            <a:extLst>
              <a:ext uri="{FF2B5EF4-FFF2-40B4-BE49-F238E27FC236}">
                <a16:creationId xmlns:a16="http://schemas.microsoft.com/office/drawing/2014/main" id="{19C5BFBC-DAF8-4C7D-839A-70EE5755688E}"/>
              </a:ext>
            </a:extLst>
          </p:cNvPr>
          <p:cNvSpPr>
            <a:spLocks noGrp="1"/>
          </p:cNvSpPr>
          <p:nvPr>
            <p:ph idx="1"/>
          </p:nvPr>
        </p:nvSpPr>
        <p:spPr>
          <a:xfrm>
            <a:off x="2231136" y="1742740"/>
            <a:ext cx="7729728" cy="3997288"/>
          </a:xfrm>
        </p:spPr>
        <p:txBody>
          <a:bodyPr>
            <a:noAutofit/>
          </a:bodyPr>
          <a:lstStyle/>
          <a:p>
            <a:r>
              <a:rPr lang="en-US" sz="2400" dirty="0"/>
              <a:t>Avoid generalizations</a:t>
            </a:r>
          </a:p>
          <a:p>
            <a:r>
              <a:rPr lang="en-US" sz="2400" dirty="0"/>
              <a:t>Notions of land as property ; natural resources ; existence of boundaries/borders; humans as separate from natural world ; subjects vs. object </a:t>
            </a:r>
            <a:r>
              <a:rPr lang="en-US" sz="2400" dirty="0">
                <a:sym typeface="Wingdings" pitchFamily="2" charset="2"/>
              </a:rPr>
              <a:t> settler colonialism</a:t>
            </a:r>
          </a:p>
          <a:p>
            <a:r>
              <a:rPr lang="en-US" sz="2400" dirty="0">
                <a:sym typeface="Wingdings" pitchFamily="2" charset="2"/>
              </a:rPr>
              <a:t>Robin Wall Kimmerer (Anishinaabe) – replace “it” – adopt “</a:t>
            </a:r>
            <a:r>
              <a:rPr lang="en-US" sz="2400" dirty="0" err="1">
                <a:sym typeface="Wingdings" pitchFamily="2" charset="2"/>
              </a:rPr>
              <a:t>ki</a:t>
            </a:r>
            <a:r>
              <a:rPr lang="en-US" sz="2400" dirty="0">
                <a:sym typeface="Wingdings" pitchFamily="2" charset="2"/>
              </a:rPr>
              <a:t>” or “kin” (returns animacy to nature)</a:t>
            </a:r>
          </a:p>
          <a:p>
            <a:r>
              <a:rPr lang="en-US" sz="2400" dirty="0">
                <a:sym typeface="Wingdings" pitchFamily="2" charset="2"/>
              </a:rPr>
              <a:t>Ecuador’s 2008 Constitution: recognition of IP rights and rights of nature (Pachamama)</a:t>
            </a:r>
          </a:p>
          <a:p>
            <a:r>
              <a:rPr lang="en-US" sz="2400" dirty="0">
                <a:sym typeface="Wingdings" pitchFamily="2" charset="2"/>
              </a:rPr>
              <a:t>Decolonization means return of land to tribes – land back</a:t>
            </a:r>
          </a:p>
          <a:p>
            <a:endParaRPr lang="en-US" sz="2400" dirty="0">
              <a:sym typeface="Wingdings" pitchFamily="2" charset="2"/>
            </a:endParaRPr>
          </a:p>
          <a:p>
            <a:endParaRPr lang="en-US" sz="2400" dirty="0">
              <a:sym typeface="Wingdings" pitchFamily="2" charset="2"/>
            </a:endParaRPr>
          </a:p>
        </p:txBody>
      </p:sp>
    </p:spTree>
    <p:extLst>
      <p:ext uri="{BB962C8B-B14F-4D97-AF65-F5344CB8AC3E}">
        <p14:creationId xmlns:p14="http://schemas.microsoft.com/office/powerpoint/2010/main" val="122642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5367-283B-5D46-8746-81F3EEE568E4}"/>
              </a:ext>
            </a:extLst>
          </p:cNvPr>
          <p:cNvSpPr>
            <a:spLocks noGrp="1"/>
          </p:cNvSpPr>
          <p:nvPr>
            <p:ph type="title"/>
          </p:nvPr>
        </p:nvSpPr>
        <p:spPr/>
        <p:txBody>
          <a:bodyPr/>
          <a:lstStyle/>
          <a:p>
            <a:r>
              <a:rPr lang="en-US" dirty="0"/>
              <a:t>Recognition of indigenous lands</a:t>
            </a:r>
          </a:p>
        </p:txBody>
      </p:sp>
      <p:sp>
        <p:nvSpPr>
          <p:cNvPr id="3" name="Content Placeholder 2">
            <a:extLst>
              <a:ext uri="{FF2B5EF4-FFF2-40B4-BE49-F238E27FC236}">
                <a16:creationId xmlns:a16="http://schemas.microsoft.com/office/drawing/2014/main" id="{9033571C-F9F3-4A4D-A5AE-5527712DF402}"/>
              </a:ext>
            </a:extLst>
          </p:cNvPr>
          <p:cNvSpPr>
            <a:spLocks noGrp="1"/>
          </p:cNvSpPr>
          <p:nvPr>
            <p:ph idx="1"/>
          </p:nvPr>
        </p:nvSpPr>
        <p:spPr/>
        <p:txBody>
          <a:bodyPr>
            <a:noAutofit/>
          </a:bodyPr>
          <a:lstStyle/>
          <a:p>
            <a:r>
              <a:rPr lang="en-US" sz="2400" dirty="0"/>
              <a:t>More than one-half of land on Earth is held collectively – by communities &amp; Indigenous Peoples</a:t>
            </a:r>
          </a:p>
          <a:p>
            <a:r>
              <a:rPr lang="en-US" sz="2400" dirty="0"/>
              <a:t>Only 1/5 of those lands are legally recognized by the state</a:t>
            </a:r>
          </a:p>
          <a:p>
            <a:r>
              <a:rPr lang="en-US" sz="2400" dirty="0"/>
              <a:t>Majority of forested land in the Tropics = traditional territories of Indigenous Peoples</a:t>
            </a:r>
          </a:p>
          <a:p>
            <a:r>
              <a:rPr lang="en-US" sz="2400" dirty="0"/>
              <a:t>“Formal” recognition as a fundamental right</a:t>
            </a:r>
          </a:p>
          <a:p>
            <a:r>
              <a:rPr lang="en-US" sz="2400" dirty="0" err="1"/>
              <a:t>LandMark</a:t>
            </a:r>
            <a:r>
              <a:rPr lang="en-US" sz="2400" dirty="0"/>
              <a:t> Map - http://</a:t>
            </a:r>
            <a:r>
              <a:rPr lang="en-US" sz="2400" dirty="0" err="1"/>
              <a:t>www.landmarkmap.org</a:t>
            </a:r>
            <a:endParaRPr lang="en-US" sz="2400" dirty="0"/>
          </a:p>
        </p:txBody>
      </p:sp>
    </p:spTree>
    <p:extLst>
      <p:ext uri="{BB962C8B-B14F-4D97-AF65-F5344CB8AC3E}">
        <p14:creationId xmlns:p14="http://schemas.microsoft.com/office/powerpoint/2010/main" val="274651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1D7777-00D9-424D-AF43-673206BF537F}"/>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en-US">
                <a:solidFill>
                  <a:schemeClr val="bg1"/>
                </a:solidFill>
              </a:rPr>
              <a:t>UN Declaration on the rights of indigenous peoples (UNDRIP)</a:t>
            </a:r>
          </a:p>
        </p:txBody>
      </p:sp>
      <p:sp>
        <p:nvSpPr>
          <p:cNvPr id="3" name="Content Placeholder 2">
            <a:extLst>
              <a:ext uri="{FF2B5EF4-FFF2-40B4-BE49-F238E27FC236}">
                <a16:creationId xmlns:a16="http://schemas.microsoft.com/office/drawing/2014/main" id="{4358AD8C-2B20-4747-862D-BA40884153D2}"/>
              </a:ext>
            </a:extLst>
          </p:cNvPr>
          <p:cNvSpPr>
            <a:spLocks noGrp="1"/>
          </p:cNvSpPr>
          <p:nvPr>
            <p:ph idx="1"/>
          </p:nvPr>
        </p:nvSpPr>
        <p:spPr>
          <a:xfrm>
            <a:off x="643467" y="2638044"/>
            <a:ext cx="6242715" cy="3415622"/>
          </a:xfrm>
        </p:spPr>
        <p:txBody>
          <a:bodyPr>
            <a:noAutofit/>
          </a:bodyPr>
          <a:lstStyle/>
          <a:p>
            <a:r>
              <a:rPr lang="en-US" sz="2400" dirty="0">
                <a:solidFill>
                  <a:schemeClr val="bg1"/>
                </a:solidFill>
              </a:rPr>
              <a:t>Adopted in 2007 – 144 nations as signatories (4 voted against ; 11 abstained)</a:t>
            </a:r>
          </a:p>
          <a:p>
            <a:r>
              <a:rPr lang="en-US" sz="2400" dirty="0">
                <a:solidFill>
                  <a:schemeClr val="bg1"/>
                </a:solidFill>
              </a:rPr>
              <a:t>UN working group first established in 1982 (Martinez </a:t>
            </a:r>
            <a:r>
              <a:rPr lang="en-US" sz="2400" dirty="0" err="1">
                <a:solidFill>
                  <a:schemeClr val="bg1"/>
                </a:solidFill>
              </a:rPr>
              <a:t>Cobo</a:t>
            </a:r>
            <a:r>
              <a:rPr lang="en-US" sz="2400" dirty="0">
                <a:solidFill>
                  <a:schemeClr val="bg1"/>
                </a:solidFill>
              </a:rPr>
              <a:t> study)</a:t>
            </a:r>
          </a:p>
          <a:p>
            <a:r>
              <a:rPr lang="en-US" sz="2400" dirty="0">
                <a:solidFill>
                  <a:schemeClr val="bg1"/>
                </a:solidFill>
              </a:rPr>
              <a:t>Free, prior, and informed consent (FPIC) – as process</a:t>
            </a:r>
          </a:p>
          <a:p>
            <a:r>
              <a:rPr lang="en-US" sz="2400" dirty="0">
                <a:solidFill>
                  <a:schemeClr val="bg1"/>
                </a:solidFill>
              </a:rPr>
              <a:t>https://</a:t>
            </a:r>
            <a:r>
              <a:rPr lang="en-US" sz="2400" dirty="0" err="1">
                <a:solidFill>
                  <a:schemeClr val="bg1"/>
                </a:solidFill>
              </a:rPr>
              <a:t>www.un.org</a:t>
            </a:r>
            <a:r>
              <a:rPr lang="en-US" sz="2400" dirty="0">
                <a:solidFill>
                  <a:schemeClr val="bg1"/>
                </a:solidFill>
              </a:rPr>
              <a:t>/development/</a:t>
            </a:r>
            <a:r>
              <a:rPr lang="en-US" sz="2400" dirty="0" err="1">
                <a:solidFill>
                  <a:schemeClr val="bg1"/>
                </a:solidFill>
              </a:rPr>
              <a:t>desa</a:t>
            </a:r>
            <a:r>
              <a:rPr lang="en-US" sz="2400" dirty="0">
                <a:solidFill>
                  <a:schemeClr val="bg1"/>
                </a:solidFill>
              </a:rPr>
              <a:t>/</a:t>
            </a:r>
            <a:r>
              <a:rPr lang="en-US" sz="2400" dirty="0" err="1">
                <a:solidFill>
                  <a:schemeClr val="bg1"/>
                </a:solidFill>
              </a:rPr>
              <a:t>indigenouspeoples</a:t>
            </a:r>
            <a:r>
              <a:rPr lang="en-US" sz="2400" dirty="0">
                <a:solidFill>
                  <a:schemeClr val="bg1"/>
                </a:solidFill>
              </a:rPr>
              <a:t>/declaration-on-the-rights-of-indigenous-</a:t>
            </a:r>
            <a:r>
              <a:rPr lang="en-US" sz="2400" dirty="0" err="1">
                <a:solidFill>
                  <a:schemeClr val="bg1"/>
                </a:solidFill>
              </a:rPr>
              <a:t>peoples.html</a:t>
            </a:r>
            <a:endParaRPr lang="en-US" sz="2400" dirty="0">
              <a:solidFill>
                <a:schemeClr val="bg1"/>
              </a:solidFill>
            </a:endParaRPr>
          </a:p>
          <a:p>
            <a:endParaRPr lang="en-US" sz="2400" dirty="0">
              <a:solidFill>
                <a:schemeClr val="bg1"/>
              </a:solidFill>
            </a:endParaRPr>
          </a:p>
        </p:txBody>
      </p:sp>
      <p:pic>
        <p:nvPicPr>
          <p:cNvPr id="1026" name="Picture 2" descr="landinvestments.org/sites/default/files/2021-06...">
            <a:extLst>
              <a:ext uri="{FF2B5EF4-FFF2-40B4-BE49-F238E27FC236}">
                <a16:creationId xmlns:a16="http://schemas.microsoft.com/office/drawing/2014/main" id="{0DD6FFAA-EEFC-3D48-A7CA-0B753D0AD8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9870" y="1159853"/>
            <a:ext cx="3428662" cy="433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8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505CC06-D0D9-144C-8EB8-61D54106A932}"/>
              </a:ext>
            </a:extLst>
          </p:cNvPr>
          <p:cNvPicPr>
            <a:picLocks noChangeAspect="1"/>
          </p:cNvPicPr>
          <p:nvPr/>
        </p:nvPicPr>
        <p:blipFill rotWithShape="1">
          <a:blip r:embed="rId2"/>
          <a:srcRect l="15160" r="16115"/>
          <a:stretch/>
        </p:blipFill>
        <p:spPr>
          <a:xfrm>
            <a:off x="4650909" y="10"/>
            <a:ext cx="7541090" cy="6857989"/>
          </a:xfrm>
          <a:prstGeom prst="rect">
            <a:avLst/>
          </a:prstGeom>
        </p:spPr>
      </p:pic>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FA733-5FB5-8A42-B13E-D9C9AE7FDDD6}"/>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Indigenous people in the USA</a:t>
            </a:r>
          </a:p>
        </p:txBody>
      </p:sp>
      <p:sp>
        <p:nvSpPr>
          <p:cNvPr id="3" name="Content Placeholder 2">
            <a:extLst>
              <a:ext uri="{FF2B5EF4-FFF2-40B4-BE49-F238E27FC236}">
                <a16:creationId xmlns:a16="http://schemas.microsoft.com/office/drawing/2014/main" id="{5ACDE4B8-8816-5244-B1FF-3F47E82357D0}"/>
              </a:ext>
            </a:extLst>
          </p:cNvPr>
          <p:cNvSpPr>
            <a:spLocks noGrp="1"/>
          </p:cNvSpPr>
          <p:nvPr>
            <p:ph idx="1"/>
          </p:nvPr>
        </p:nvSpPr>
        <p:spPr>
          <a:xfrm>
            <a:off x="643468" y="2638044"/>
            <a:ext cx="3363974" cy="3415622"/>
          </a:xfrm>
        </p:spPr>
        <p:txBody>
          <a:bodyPr>
            <a:noAutofit/>
          </a:bodyPr>
          <a:lstStyle/>
          <a:p>
            <a:r>
              <a:rPr lang="en-US" sz="2000" dirty="0">
                <a:solidFill>
                  <a:schemeClr val="bg1"/>
                </a:solidFill>
              </a:rPr>
              <a:t>574 tribes as federally-recognized (BIA)</a:t>
            </a:r>
          </a:p>
          <a:p>
            <a:r>
              <a:rPr lang="en-US" sz="2000" dirty="0">
                <a:solidFill>
                  <a:schemeClr val="bg1"/>
                </a:solidFill>
              </a:rPr>
              <a:t>&gt; 200 tribes lack federal recognition (not registered, ineligible for federal funding)</a:t>
            </a:r>
          </a:p>
          <a:p>
            <a:r>
              <a:rPr lang="en-US" sz="2000" dirty="0">
                <a:solidFill>
                  <a:schemeClr val="bg1"/>
                </a:solidFill>
              </a:rPr>
              <a:t>Maryland has 3 federally-recognized tribes: the Piscataway Indian Nation, the Piscataway Conoy Tribe, and the </a:t>
            </a:r>
            <a:r>
              <a:rPr lang="en-US" sz="2000" dirty="0" err="1">
                <a:solidFill>
                  <a:schemeClr val="bg1"/>
                </a:solidFill>
              </a:rPr>
              <a:t>Accohannock</a:t>
            </a:r>
            <a:r>
              <a:rPr lang="en-US" sz="2000" dirty="0">
                <a:solidFill>
                  <a:schemeClr val="bg1"/>
                </a:solidFill>
              </a:rPr>
              <a:t> Indian Tribe</a:t>
            </a:r>
          </a:p>
        </p:txBody>
      </p:sp>
      <p:sp>
        <p:nvSpPr>
          <p:cNvPr id="5" name="TextBox 4">
            <a:extLst>
              <a:ext uri="{FF2B5EF4-FFF2-40B4-BE49-F238E27FC236}">
                <a16:creationId xmlns:a16="http://schemas.microsoft.com/office/drawing/2014/main" id="{8E748672-180A-7D45-959E-605CBD26522F}"/>
              </a:ext>
            </a:extLst>
          </p:cNvPr>
          <p:cNvSpPr txBox="1"/>
          <p:nvPr/>
        </p:nvSpPr>
        <p:spPr>
          <a:xfrm>
            <a:off x="4654296" y="6300788"/>
            <a:ext cx="6475667" cy="369332"/>
          </a:xfrm>
          <a:prstGeom prst="rect">
            <a:avLst/>
          </a:prstGeom>
          <a:solidFill>
            <a:schemeClr val="accent2"/>
          </a:solidFill>
        </p:spPr>
        <p:txBody>
          <a:bodyPr wrap="square" rtlCol="0">
            <a:spAutoFit/>
          </a:bodyPr>
          <a:lstStyle/>
          <a:p>
            <a:pPr algn="ctr"/>
            <a:r>
              <a:rPr lang="en-US" dirty="0"/>
              <a:t>Native-</a:t>
            </a:r>
            <a:r>
              <a:rPr lang="en-US" dirty="0" err="1"/>
              <a:t>land.ca</a:t>
            </a:r>
            <a:endParaRPr lang="en-US" dirty="0"/>
          </a:p>
        </p:txBody>
      </p:sp>
    </p:spTree>
    <p:extLst>
      <p:ext uri="{BB962C8B-B14F-4D97-AF65-F5344CB8AC3E}">
        <p14:creationId xmlns:p14="http://schemas.microsoft.com/office/powerpoint/2010/main" val="1244288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2EE7DF-720C-4949-AE46-8132019A282F}"/>
              </a:ext>
            </a:extLst>
          </p:cNvPr>
          <p:cNvSpPr>
            <a:spLocks noGrp="1"/>
          </p:cNvSpPr>
          <p:nvPr>
            <p:ph type="title"/>
          </p:nvPr>
        </p:nvSpPr>
        <p:spPr>
          <a:xfrm>
            <a:off x="314325" y="185738"/>
            <a:ext cx="4143375" cy="2557462"/>
          </a:xfrm>
          <a:prstGeom prst="ellipse">
            <a:avLst/>
          </a:prstGeom>
          <a:noFill/>
          <a:ln>
            <a:solidFill>
              <a:schemeClr val="bg1"/>
            </a:solidFill>
          </a:ln>
        </p:spPr>
        <p:txBody>
          <a:bodyPr vert="horz" wrap="square" lIns="182880" tIns="182880" rIns="182880" bIns="182880" rtlCol="0" anchor="ctr">
            <a:normAutofit/>
          </a:bodyPr>
          <a:lstStyle/>
          <a:p>
            <a:r>
              <a:rPr lang="en-US" sz="1800" dirty="0">
                <a:solidFill>
                  <a:schemeClr val="bg1"/>
                </a:solidFill>
              </a:rPr>
              <a:t>US land grant universities as “land grabbing” institutions</a:t>
            </a:r>
          </a:p>
        </p:txBody>
      </p:sp>
      <p:sp>
        <p:nvSpPr>
          <p:cNvPr id="5" name="TextBox 4">
            <a:extLst>
              <a:ext uri="{FF2B5EF4-FFF2-40B4-BE49-F238E27FC236}">
                <a16:creationId xmlns:a16="http://schemas.microsoft.com/office/drawing/2014/main" id="{9C7AD87C-E6D5-49DE-840B-3217B768FA1B}"/>
              </a:ext>
            </a:extLst>
          </p:cNvPr>
          <p:cNvSpPr txBox="1"/>
          <p:nvPr/>
        </p:nvSpPr>
        <p:spPr>
          <a:xfrm>
            <a:off x="704025" y="2928938"/>
            <a:ext cx="3363974" cy="3415622"/>
          </a:xfrm>
          <a:prstGeom prst="rect">
            <a:avLst/>
          </a:prstGeom>
        </p:spPr>
        <p:txBody>
          <a:bodyPr vert="horz" lIns="91440" tIns="45720" rIns="91440" bIns="45720" rtlCol="0">
            <a:normAutofit/>
          </a:bodyPr>
          <a:lstStyle/>
          <a:p>
            <a:pPr indent="-228600" algn="ctr" defTabSz="914400">
              <a:spcBef>
                <a:spcPts val="1000"/>
              </a:spcBef>
              <a:buClr>
                <a:schemeClr val="accent2"/>
              </a:buClr>
              <a:buFont typeface="Arial" panose="020B0604020202020204" pitchFamily="34" charset="0"/>
              <a:buChar char="•"/>
            </a:pPr>
            <a:r>
              <a:rPr lang="en-US" dirty="0">
                <a:solidFill>
                  <a:schemeClr val="bg1"/>
                </a:solidFill>
              </a:rPr>
              <a:t>Indian Removal Act (1830) – Pres. Jackson, Trail of Tears</a:t>
            </a:r>
          </a:p>
          <a:p>
            <a:pPr indent="-228600" algn="ctr" defTabSz="914400">
              <a:spcBef>
                <a:spcPts val="1000"/>
              </a:spcBef>
              <a:buClr>
                <a:schemeClr val="accent2"/>
              </a:buClr>
              <a:buFont typeface="Arial" panose="020B0604020202020204" pitchFamily="34" charset="0"/>
              <a:buChar char="•"/>
            </a:pPr>
            <a:r>
              <a:rPr lang="en-US" dirty="0">
                <a:solidFill>
                  <a:schemeClr val="bg1"/>
                </a:solidFill>
              </a:rPr>
              <a:t>Morrill Act (1862) – Land Grant colleges (1890 included Confederate states)</a:t>
            </a:r>
          </a:p>
          <a:p>
            <a:pPr indent="-228600" algn="ctr" defTabSz="914400">
              <a:spcBef>
                <a:spcPts val="1000"/>
              </a:spcBef>
              <a:buClr>
                <a:schemeClr val="accent2"/>
              </a:buClr>
              <a:buFont typeface="Arial" panose="020B0604020202020204" pitchFamily="34" charset="0"/>
              <a:buChar char="•"/>
            </a:pPr>
            <a:r>
              <a:rPr lang="en-US" dirty="0">
                <a:solidFill>
                  <a:schemeClr val="bg1"/>
                </a:solidFill>
              </a:rPr>
              <a:t>Interactive web map by HCN: </a:t>
            </a:r>
            <a:r>
              <a:rPr lang="en-US" dirty="0" err="1">
                <a:solidFill>
                  <a:schemeClr val="bg1"/>
                </a:solidFill>
              </a:rPr>
              <a:t>www.landgrabu.org</a:t>
            </a:r>
            <a:endParaRPr lang="en-US" dirty="0">
              <a:solidFill>
                <a:schemeClr val="bg1"/>
              </a:solidFill>
            </a:endParaRPr>
          </a:p>
        </p:txBody>
      </p:sp>
      <p:pic>
        <p:nvPicPr>
          <p:cNvPr id="4" name="Picture 3">
            <a:extLst>
              <a:ext uri="{FF2B5EF4-FFF2-40B4-BE49-F238E27FC236}">
                <a16:creationId xmlns:a16="http://schemas.microsoft.com/office/drawing/2014/main" id="{0A6189E2-25EC-41B5-B69B-456C4B43FAA6}"/>
              </a:ext>
            </a:extLst>
          </p:cNvPr>
          <p:cNvPicPr>
            <a:picLocks noChangeAspect="1"/>
          </p:cNvPicPr>
          <p:nvPr/>
        </p:nvPicPr>
        <p:blipFill>
          <a:blip r:embed="rId2"/>
          <a:stretch>
            <a:fillRect/>
          </a:stretch>
        </p:blipFill>
        <p:spPr>
          <a:xfrm>
            <a:off x="4681860" y="860611"/>
            <a:ext cx="7473735" cy="4970033"/>
          </a:xfrm>
          <a:prstGeom prst="rect">
            <a:avLst/>
          </a:prstGeom>
        </p:spPr>
      </p:pic>
      <p:sp>
        <p:nvSpPr>
          <p:cNvPr id="6" name="TextBox 5">
            <a:extLst>
              <a:ext uri="{FF2B5EF4-FFF2-40B4-BE49-F238E27FC236}">
                <a16:creationId xmlns:a16="http://schemas.microsoft.com/office/drawing/2014/main" id="{652C3448-3A60-4845-85AB-A8641AFF0230}"/>
              </a:ext>
            </a:extLst>
          </p:cNvPr>
          <p:cNvSpPr txBox="1"/>
          <p:nvPr/>
        </p:nvSpPr>
        <p:spPr>
          <a:xfrm>
            <a:off x="5358321" y="5945021"/>
            <a:ext cx="6250769" cy="415676"/>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rgbClr val="FFFFFF"/>
                </a:solidFill>
              </a:rPr>
              <a:t>Map design: Margaret Pearce, HCN, 2020</a:t>
            </a:r>
          </a:p>
        </p:txBody>
      </p:sp>
    </p:spTree>
    <p:extLst>
      <p:ext uri="{BB962C8B-B14F-4D97-AF65-F5344CB8AC3E}">
        <p14:creationId xmlns:p14="http://schemas.microsoft.com/office/powerpoint/2010/main" val="370310268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{E36ABCF3-6C70-3349-B0EC-706912D49707}tf10001120</Template>
  <TotalTime>1338</TotalTime>
  <Words>1379</Words>
  <Application>Microsoft Macintosh PowerPoint</Application>
  <PresentationFormat>Widescreen</PresentationFormat>
  <Paragraphs>116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Symbol</vt:lpstr>
      <vt:lpstr>Parcel</vt:lpstr>
      <vt:lpstr>Land acknowledgment</vt:lpstr>
      <vt:lpstr>Today’s session</vt:lpstr>
      <vt:lpstr>UMBC’s land acknowledgment</vt:lpstr>
      <vt:lpstr>What does it mean to be indigenous?</vt:lpstr>
      <vt:lpstr>Indigenous relationships to land</vt:lpstr>
      <vt:lpstr>Recognition of indigenous lands</vt:lpstr>
      <vt:lpstr>UN Declaration on the rights of indigenous peoples (UNDRIP)</vt:lpstr>
      <vt:lpstr>Indigenous people in the USA</vt:lpstr>
      <vt:lpstr>US land grant universities as “land grabbing” institutions</vt:lpstr>
      <vt:lpstr>PowerPoint Presentation</vt:lpstr>
      <vt:lpstr>US attempts an apology</vt:lpstr>
      <vt:lpstr>What is a land acknowledgment?</vt:lpstr>
      <vt:lpstr>What is a land acknowledgment?</vt:lpstr>
      <vt:lpstr>A (very brief) history of land acknowledgments</vt:lpstr>
      <vt:lpstr>Concerns expressed by indigenous</vt:lpstr>
      <vt:lpstr>UMBC’s land acknowledgment</vt:lpstr>
      <vt:lpstr>Land acknowledgment working group</vt:lpstr>
      <vt:lpstr>UMBC Library action on land acknowledgment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acknowledgment</dc:title>
  <dc:creator>Maggie Holland</dc:creator>
  <cp:lastModifiedBy>Maggie Holland</cp:lastModifiedBy>
  <cp:revision>23</cp:revision>
  <dcterms:created xsi:type="dcterms:W3CDTF">2021-01-28T13:33:18Z</dcterms:created>
  <dcterms:modified xsi:type="dcterms:W3CDTF">2021-08-24T15:00:04Z</dcterms:modified>
</cp:coreProperties>
</file>